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coinlaw.io/apple-pay-vs-google-pay-statistics/" TargetMode="External"/><Relationship Id="rId3" Type="http://schemas.openxmlformats.org/officeDocument/2006/relationships/hyperlink" Target="https://www.ecb.europa.eu/press/stats/paysec/html/ecb.pis2024h1~5263055ced.en.html"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pewresearch.org/internet/2023/10/18/how-americans-view-data-privacy/" TargetMode="External"/><Relationship Id="rId3" Type="http://schemas.openxmlformats.org/officeDocument/2006/relationships/hyperlink" Target="https://gs.statcounter.com/os-market-share/mobile/worldwide"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ecb.europa.eu/press/stats/paysec/html/ecb.pis2024h2~5ada0087d2.en.html"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4800"/>
        </a:solidFill>
      </p:bgPr>
    </p:bg>
    <p:spTree>
      <p:nvGrpSpPr>
        <p:cNvPr id="1" name=""/>
        <p:cNvGrpSpPr/>
        <p:nvPr/>
      </p:nvGrpSpPr>
      <p:grpSpPr>
        <a:xfrm>
          <a:off x="0" y="0"/>
          <a:ext cx="0" cy="0"/>
          <a:chOff x="0" y="0"/>
          <a:chExt cx="0" cy="0"/>
        </a:xfrm>
      </p:grpSpPr>
      <p:sp>
        <p:nvSpPr>
          <p:cNvPr id="20" name="Text 0"/>
          <p:cNvSpPr txBox="1"/>
          <p:nvPr/>
        </p:nvSpPr>
        <p:spPr>
          <a:xfrm>
            <a:off x="3373959" y="1390649"/>
            <a:ext cx="2395934" cy="9197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7500"/>
              </a:lnSpc>
              <a:defRPr b="1" sz="5400">
                <a:latin typeface="Geist"/>
                <a:ea typeface="Geist"/>
                <a:cs typeface="Geist"/>
                <a:sym typeface="Geist"/>
              </a:defRPr>
            </a:lvl1pPr>
          </a:lstStyle>
          <a:p>
            <a:pPr/>
            <a:r>
              <a:t>WALT</a:t>
            </a:r>
          </a:p>
        </p:txBody>
      </p:sp>
      <p:sp>
        <p:nvSpPr>
          <p:cNvPr id="21" name="Text 1"/>
          <p:cNvSpPr/>
          <p:nvPr/>
        </p:nvSpPr>
        <p:spPr>
          <a:xfrm>
            <a:off x="4190851" y="2579340"/>
            <a:ext cx="762001" cy="19051"/>
          </a:xfrm>
          <a:prstGeom prst="rect">
            <a:avLst/>
          </a:prstGeom>
          <a:solidFill>
            <a:srgbClr val="000000"/>
          </a:solidFill>
          <a:ln w="12700">
            <a:miter lim="400000"/>
          </a:ln>
        </p:spPr>
        <p:txBody>
          <a:bodyPr lIns="45719" rIns="45719" anchor="ctr"/>
          <a:lstStyle/>
          <a:p>
            <a:pPr/>
          </a:p>
        </p:txBody>
      </p:sp>
      <p:sp>
        <p:nvSpPr>
          <p:cNvPr id="22" name="Text 2"/>
          <p:cNvSpPr txBox="1"/>
          <p:nvPr/>
        </p:nvSpPr>
        <p:spPr>
          <a:xfrm>
            <a:off x="3055473" y="2826990"/>
            <a:ext cx="3032906" cy="3065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500"/>
              </a:lnSpc>
              <a:defRPr>
                <a:latin typeface="Geist"/>
                <a:ea typeface="Geist"/>
                <a:cs typeface="Geist"/>
                <a:sym typeface="Geist"/>
              </a:defRPr>
            </a:lvl1pPr>
          </a:lstStyle>
          <a:p>
            <a:pPr/>
            <a:r>
              <a:t>Private tap-to-pay for Android</a:t>
            </a:r>
          </a:p>
        </p:txBody>
      </p:sp>
      <p:sp>
        <p:nvSpPr>
          <p:cNvPr id="23" name="Text 3"/>
          <p:cNvSpPr txBox="1"/>
          <p:nvPr/>
        </p:nvSpPr>
        <p:spPr>
          <a:xfrm>
            <a:off x="3562501" y="3566071"/>
            <a:ext cx="2018700" cy="1714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400"/>
              </a:lnSpc>
              <a:spcBef>
                <a:spcPts val="1500"/>
              </a:spcBef>
              <a:defRPr sz="1000">
                <a:latin typeface="Geist"/>
                <a:ea typeface="Geist"/>
                <a:cs typeface="Geist"/>
                <a:sym typeface="Geist"/>
              </a:defRPr>
            </a:lvl1pPr>
          </a:lstStyle>
          <a:p>
            <a:pPr/>
            <a:r>
              <a:t>Pre-Seed Investment Opportunity</a:t>
            </a:r>
          </a:p>
        </p:txBody>
      </p:sp>
      <p:sp>
        <p:nvSpPr>
          <p:cNvPr id="24" name="Text 4"/>
          <p:cNvSpPr txBox="1"/>
          <p:nvPr/>
        </p:nvSpPr>
        <p:spPr>
          <a:xfrm>
            <a:off x="301273" y="4737198"/>
            <a:ext cx="359778"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400"/>
              </a:lnSpc>
              <a:defRPr sz="1000">
                <a:latin typeface="Geist"/>
                <a:ea typeface="Geist"/>
                <a:cs typeface="Geist"/>
                <a:sym typeface="Geist"/>
              </a:defRPr>
            </a:lvl1pPr>
          </a:lstStyle>
          <a:p>
            <a:pPr/>
            <a:r>
              <a:t>walt.is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Traction &amp; Roadmap</a:t>
            </a:r>
          </a:p>
        </p:txBody>
      </p:sp>
      <p:sp>
        <p:nvSpPr>
          <p:cNvPr id="173" name="Text 1"/>
          <p:cNvSpPr/>
          <p:nvPr/>
        </p:nvSpPr>
        <p:spPr>
          <a:xfrm>
            <a:off x="381000" y="1240184"/>
            <a:ext cx="2667000" cy="1422947"/>
          </a:xfrm>
          <a:prstGeom prst="roundRect">
            <a:avLst>
              <a:gd name="adj" fmla="val 5355"/>
            </a:avLst>
          </a:prstGeom>
          <a:solidFill>
            <a:srgbClr val="F5F5F5"/>
          </a:solidFill>
          <a:ln w="12700">
            <a:miter lim="400000"/>
          </a:ln>
        </p:spPr>
        <p:txBody>
          <a:bodyPr lIns="45719" rIns="45719" anchor="ctr"/>
          <a:lstStyle/>
          <a:p>
            <a:pPr/>
          </a:p>
        </p:txBody>
      </p:sp>
      <p:sp>
        <p:nvSpPr>
          <p:cNvPr id="174" name="Shape 2"/>
          <p:cNvSpPr/>
          <p:nvPr/>
        </p:nvSpPr>
        <p:spPr>
          <a:xfrm>
            <a:off x="381000" y="1254471"/>
            <a:ext cx="2667001" cy="1"/>
          </a:xfrm>
          <a:prstGeom prst="line">
            <a:avLst/>
          </a:prstGeom>
          <a:ln w="28575">
            <a:solidFill>
              <a:srgbClr val="FF4800"/>
            </a:solidFill>
          </a:ln>
        </p:spPr>
        <p:txBody>
          <a:bodyPr lIns="45719" rIns="45719"/>
          <a:lstStyle/>
          <a:p>
            <a:pPr/>
          </a:p>
        </p:txBody>
      </p:sp>
      <p:sp>
        <p:nvSpPr>
          <p:cNvPr id="175" name="Text 3"/>
          <p:cNvSpPr txBox="1"/>
          <p:nvPr/>
        </p:nvSpPr>
        <p:spPr>
          <a:xfrm>
            <a:off x="571499" y="1459259"/>
            <a:ext cx="2331722" cy="1351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00"/>
              </a:lnSpc>
              <a:spcBef>
                <a:spcPts val="600"/>
              </a:spcBef>
              <a:defRPr sz="800">
                <a:solidFill>
                  <a:srgbClr val="757575"/>
                </a:solidFill>
                <a:latin typeface="Geist"/>
                <a:ea typeface="Geist"/>
                <a:cs typeface="Geist"/>
                <a:sym typeface="Geist"/>
              </a:defRPr>
            </a:lvl1pPr>
          </a:lstStyle>
          <a:p>
            <a:pPr/>
            <a:r>
              <a:t>H2 2025</a:t>
            </a:r>
          </a:p>
        </p:txBody>
      </p:sp>
      <p:sp>
        <p:nvSpPr>
          <p:cNvPr id="176" name="Text 4"/>
          <p:cNvSpPr txBox="1"/>
          <p:nvPr/>
        </p:nvSpPr>
        <p:spPr>
          <a:xfrm>
            <a:off x="571499" y="1682055"/>
            <a:ext cx="2331722" cy="1845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500"/>
              </a:lnSpc>
              <a:spcBef>
                <a:spcPts val="600"/>
              </a:spcBef>
              <a:defRPr b="1" sz="1100">
                <a:latin typeface="Geist"/>
                <a:ea typeface="Geist"/>
                <a:cs typeface="Geist"/>
                <a:sym typeface="Geist"/>
              </a:defRPr>
            </a:lvl1pPr>
          </a:lstStyle>
          <a:p>
            <a:pPr/>
            <a:r>
              <a:t>Foundation</a:t>
            </a:r>
          </a:p>
        </p:txBody>
      </p:sp>
      <p:sp>
        <p:nvSpPr>
          <p:cNvPr id="177" name="Text 5"/>
          <p:cNvSpPr txBox="1"/>
          <p:nvPr/>
        </p:nvSpPr>
        <p:spPr>
          <a:xfrm>
            <a:off x="571499" y="1958280"/>
            <a:ext cx="2331722" cy="653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solidFill>
                  <a:srgbClr val="757575"/>
                </a:solidFill>
                <a:latin typeface="Geist"/>
                <a:ea typeface="Geist"/>
                <a:cs typeface="Geist"/>
                <a:sym typeface="Geist"/>
              </a:defRPr>
            </a:lvl1pPr>
          </a:lstStyle>
          <a:p>
            <a:pPr/>
            <a:r>
              <a:t>Public waitlist live. Aggregator partnership with Paymentology in place. Android application ready for card loading once banks are unlocked.</a:t>
            </a:r>
          </a:p>
        </p:txBody>
      </p:sp>
      <p:sp>
        <p:nvSpPr>
          <p:cNvPr id="178" name="Text 6"/>
          <p:cNvSpPr/>
          <p:nvPr/>
        </p:nvSpPr>
        <p:spPr>
          <a:xfrm>
            <a:off x="3238499" y="1229231"/>
            <a:ext cx="2667001" cy="1444854"/>
          </a:xfrm>
          <a:prstGeom prst="roundRect">
            <a:avLst>
              <a:gd name="adj" fmla="val 5274"/>
            </a:avLst>
          </a:prstGeom>
          <a:solidFill>
            <a:srgbClr val="F5F5F5"/>
          </a:solidFill>
          <a:ln w="12700">
            <a:miter lim="400000"/>
          </a:ln>
        </p:spPr>
        <p:txBody>
          <a:bodyPr lIns="45719" rIns="45719" anchor="ctr"/>
          <a:lstStyle/>
          <a:p>
            <a:pPr/>
          </a:p>
        </p:txBody>
      </p:sp>
      <p:sp>
        <p:nvSpPr>
          <p:cNvPr id="179" name="Shape 7"/>
          <p:cNvSpPr/>
          <p:nvPr/>
        </p:nvSpPr>
        <p:spPr>
          <a:xfrm>
            <a:off x="3238499" y="1243518"/>
            <a:ext cx="2667002" cy="1"/>
          </a:xfrm>
          <a:prstGeom prst="line">
            <a:avLst/>
          </a:prstGeom>
          <a:ln w="28575">
            <a:solidFill>
              <a:srgbClr val="FF4800"/>
            </a:solidFill>
          </a:ln>
        </p:spPr>
        <p:txBody>
          <a:bodyPr lIns="45719" rIns="45719"/>
          <a:lstStyle/>
          <a:p>
            <a:pPr/>
          </a:p>
        </p:txBody>
      </p:sp>
      <p:sp>
        <p:nvSpPr>
          <p:cNvPr id="180" name="Text 8"/>
          <p:cNvSpPr txBox="1"/>
          <p:nvPr/>
        </p:nvSpPr>
        <p:spPr>
          <a:xfrm>
            <a:off x="3428999" y="1448306"/>
            <a:ext cx="2331722" cy="1351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00"/>
              </a:lnSpc>
              <a:spcBef>
                <a:spcPts val="600"/>
              </a:spcBef>
              <a:defRPr sz="800">
                <a:solidFill>
                  <a:srgbClr val="757575"/>
                </a:solidFill>
                <a:latin typeface="Geist"/>
                <a:ea typeface="Geist"/>
                <a:cs typeface="Geist"/>
                <a:sym typeface="Geist"/>
              </a:defRPr>
            </a:lvl1pPr>
          </a:lstStyle>
          <a:p>
            <a:pPr/>
            <a:r>
              <a:t>Q1 2026</a:t>
            </a:r>
          </a:p>
        </p:txBody>
      </p:sp>
      <p:sp>
        <p:nvSpPr>
          <p:cNvPr id="181" name="Text 9"/>
          <p:cNvSpPr txBox="1"/>
          <p:nvPr/>
        </p:nvSpPr>
        <p:spPr>
          <a:xfrm>
            <a:off x="3428999" y="1671101"/>
            <a:ext cx="2331722" cy="1845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500"/>
              </a:lnSpc>
              <a:spcBef>
                <a:spcPts val="600"/>
              </a:spcBef>
              <a:defRPr b="1" sz="1100">
                <a:latin typeface="Geist"/>
                <a:ea typeface="Geist"/>
                <a:cs typeface="Geist"/>
                <a:sym typeface="Geist"/>
              </a:defRPr>
            </a:lvl1pPr>
          </a:lstStyle>
          <a:p>
            <a:pPr/>
            <a:r>
              <a:t>Partnerships</a:t>
            </a:r>
          </a:p>
        </p:txBody>
      </p:sp>
      <p:sp>
        <p:nvSpPr>
          <p:cNvPr id="182" name="Text 10"/>
          <p:cNvSpPr txBox="1"/>
          <p:nvPr/>
        </p:nvSpPr>
        <p:spPr>
          <a:xfrm>
            <a:off x="3428999" y="1947326"/>
            <a:ext cx="2331722" cy="3234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solidFill>
                  <a:srgbClr val="757575"/>
                </a:solidFill>
                <a:latin typeface="Geist"/>
                <a:ea typeface="Geist"/>
                <a:cs typeface="Geist"/>
                <a:sym typeface="Geist"/>
              </a:defRPr>
            </a:lvl1pPr>
          </a:lstStyle>
          <a:p>
            <a:pPr/>
            <a:r>
              <a:t>Find co-founder. First bank contract to unblock card loads.</a:t>
            </a:r>
          </a:p>
        </p:txBody>
      </p:sp>
      <p:sp>
        <p:nvSpPr>
          <p:cNvPr id="183" name="Text 11"/>
          <p:cNvSpPr/>
          <p:nvPr/>
        </p:nvSpPr>
        <p:spPr>
          <a:xfrm>
            <a:off x="6095999" y="1235197"/>
            <a:ext cx="2667001" cy="1432922"/>
          </a:xfrm>
          <a:prstGeom prst="roundRect">
            <a:avLst>
              <a:gd name="adj" fmla="val 5318"/>
            </a:avLst>
          </a:prstGeom>
          <a:solidFill>
            <a:srgbClr val="F5F5F5"/>
          </a:solidFill>
          <a:ln w="12700">
            <a:miter lim="400000"/>
          </a:ln>
        </p:spPr>
        <p:txBody>
          <a:bodyPr lIns="45719" rIns="45719" anchor="ctr"/>
          <a:lstStyle/>
          <a:p>
            <a:pPr/>
          </a:p>
        </p:txBody>
      </p:sp>
      <p:sp>
        <p:nvSpPr>
          <p:cNvPr id="184" name="Shape 12"/>
          <p:cNvSpPr/>
          <p:nvPr/>
        </p:nvSpPr>
        <p:spPr>
          <a:xfrm>
            <a:off x="6095999" y="1249484"/>
            <a:ext cx="2667002" cy="1"/>
          </a:xfrm>
          <a:prstGeom prst="line">
            <a:avLst/>
          </a:prstGeom>
          <a:ln w="28575">
            <a:solidFill>
              <a:srgbClr val="FF4800"/>
            </a:solidFill>
          </a:ln>
        </p:spPr>
        <p:txBody>
          <a:bodyPr lIns="45719" rIns="45719"/>
          <a:lstStyle/>
          <a:p>
            <a:pPr/>
          </a:p>
        </p:txBody>
      </p:sp>
      <p:sp>
        <p:nvSpPr>
          <p:cNvPr id="185" name="Text 13"/>
          <p:cNvSpPr txBox="1"/>
          <p:nvPr/>
        </p:nvSpPr>
        <p:spPr>
          <a:xfrm>
            <a:off x="6286499" y="1454272"/>
            <a:ext cx="2331721" cy="1351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00"/>
              </a:lnSpc>
              <a:spcBef>
                <a:spcPts val="600"/>
              </a:spcBef>
              <a:defRPr sz="800">
                <a:solidFill>
                  <a:srgbClr val="757575"/>
                </a:solidFill>
                <a:latin typeface="Geist"/>
                <a:ea typeface="Geist"/>
                <a:cs typeface="Geist"/>
                <a:sym typeface="Geist"/>
              </a:defRPr>
            </a:lvl1pPr>
          </a:lstStyle>
          <a:p>
            <a:pPr/>
            <a:r>
              <a:t>Q2 2026</a:t>
            </a:r>
          </a:p>
        </p:txBody>
      </p:sp>
      <p:sp>
        <p:nvSpPr>
          <p:cNvPr id="186" name="Text 14"/>
          <p:cNvSpPr txBox="1"/>
          <p:nvPr/>
        </p:nvSpPr>
        <p:spPr>
          <a:xfrm>
            <a:off x="6286499" y="1677067"/>
            <a:ext cx="2331721" cy="1845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500"/>
              </a:lnSpc>
              <a:spcBef>
                <a:spcPts val="600"/>
              </a:spcBef>
              <a:defRPr b="1" sz="1100">
                <a:latin typeface="Geist"/>
                <a:ea typeface="Geist"/>
                <a:cs typeface="Geist"/>
                <a:sym typeface="Geist"/>
              </a:defRPr>
            </a:lvl1pPr>
          </a:lstStyle>
          <a:p>
            <a:pPr/>
            <a:r>
              <a:t>Launch</a:t>
            </a:r>
          </a:p>
        </p:txBody>
      </p:sp>
      <p:sp>
        <p:nvSpPr>
          <p:cNvPr id="187" name="Text 15"/>
          <p:cNvSpPr txBox="1"/>
          <p:nvPr/>
        </p:nvSpPr>
        <p:spPr>
          <a:xfrm>
            <a:off x="6286499" y="1953292"/>
            <a:ext cx="2331721" cy="3234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solidFill>
                  <a:srgbClr val="757575"/>
                </a:solidFill>
                <a:latin typeface="Geist"/>
                <a:ea typeface="Geist"/>
                <a:cs typeface="Geist"/>
                <a:sym typeface="Geist"/>
              </a:defRPr>
            </a:lvl1pPr>
          </a:lstStyle>
          <a:p>
            <a:pPr/>
            <a:r>
              <a:t>First cards loaded. First transactions processed. Geographic expansion begins.</a:t>
            </a:r>
          </a:p>
        </p:txBody>
      </p:sp>
      <p:sp>
        <p:nvSpPr>
          <p:cNvPr id="188" name="Text 16"/>
          <p:cNvSpPr/>
          <p:nvPr/>
        </p:nvSpPr>
        <p:spPr>
          <a:xfrm>
            <a:off x="381000" y="2853630"/>
            <a:ext cx="4095750" cy="1849637"/>
          </a:xfrm>
          <a:prstGeom prst="roundRect">
            <a:avLst>
              <a:gd name="adj" fmla="val 4120"/>
            </a:avLst>
          </a:prstGeom>
          <a:solidFill>
            <a:srgbClr val="F5F5F5"/>
          </a:solidFill>
          <a:ln w="12700">
            <a:miter lim="400000"/>
          </a:ln>
        </p:spPr>
        <p:txBody>
          <a:bodyPr lIns="45719" rIns="45719" anchor="ctr"/>
          <a:lstStyle/>
          <a:p>
            <a:pPr/>
          </a:p>
        </p:txBody>
      </p:sp>
      <p:sp>
        <p:nvSpPr>
          <p:cNvPr id="189" name="Text 17"/>
          <p:cNvSpPr txBox="1"/>
          <p:nvPr/>
        </p:nvSpPr>
        <p:spPr>
          <a:xfrm>
            <a:off x="571499" y="3044130"/>
            <a:ext cx="3789047"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spcBef>
                <a:spcPts val="900"/>
              </a:spcBef>
              <a:defRPr b="1" sz="900">
                <a:solidFill>
                  <a:srgbClr val="FF4800"/>
                </a:solidFill>
                <a:latin typeface="Geist"/>
                <a:ea typeface="Geist"/>
                <a:cs typeface="Geist"/>
                <a:sym typeface="Geist"/>
              </a:defRPr>
            </a:lvl1pPr>
          </a:lstStyle>
          <a:p>
            <a:pPr/>
            <a:r>
              <a:t>Current Progress</a:t>
            </a:r>
          </a:p>
        </p:txBody>
      </p:sp>
      <p:sp>
        <p:nvSpPr>
          <p:cNvPr id="190" name="Text 18"/>
          <p:cNvSpPr txBox="1"/>
          <p:nvPr/>
        </p:nvSpPr>
        <p:spPr>
          <a:xfrm>
            <a:off x="647700" y="3331666"/>
            <a:ext cx="3638550" cy="7847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76200" indent="-76200">
              <a:lnSpc>
                <a:spcPts val="2100"/>
              </a:lnSpc>
              <a:buSzPct val="100000"/>
              <a:buChar char="•"/>
              <a:defRPr sz="1300">
                <a:latin typeface="Geist"/>
                <a:ea typeface="Geist"/>
                <a:cs typeface="Geist"/>
                <a:sym typeface="Geist"/>
              </a:defRPr>
            </a:pPr>
            <a:r>
              <a:t>Paymentology partnership for aggregator </a:t>
            </a:r>
          </a:p>
          <a:p>
            <a:pPr marL="76200" indent="-76200">
              <a:lnSpc>
                <a:spcPts val="2100"/>
              </a:lnSpc>
              <a:buSzPct val="100000"/>
              <a:buChar char="•"/>
              <a:defRPr sz="1300">
                <a:latin typeface="Geist"/>
                <a:ea typeface="Geist"/>
                <a:cs typeface="Geist"/>
                <a:sym typeface="Geist"/>
              </a:defRPr>
            </a:pPr>
            <a:r>
              <a:t>Android application ready for beta group testing</a:t>
            </a:r>
          </a:p>
          <a:p>
            <a:pPr marL="76200" indent="-76200">
              <a:lnSpc>
                <a:spcPts val="2100"/>
              </a:lnSpc>
              <a:buSzPct val="100000"/>
              <a:buChar char="•"/>
              <a:defRPr sz="1300">
                <a:latin typeface="Geist"/>
                <a:ea typeface="Geist"/>
                <a:cs typeface="Geist"/>
                <a:sym typeface="Geist"/>
              </a:defRPr>
            </a:pPr>
            <a:r>
              <a:t>Public website and signup list created</a:t>
            </a:r>
          </a:p>
        </p:txBody>
      </p:sp>
      <p:sp>
        <p:nvSpPr>
          <p:cNvPr id="191" name="Text 19"/>
          <p:cNvSpPr/>
          <p:nvPr/>
        </p:nvSpPr>
        <p:spPr>
          <a:xfrm>
            <a:off x="4667250" y="2853630"/>
            <a:ext cx="4095750" cy="1849637"/>
          </a:xfrm>
          <a:prstGeom prst="roundRect">
            <a:avLst>
              <a:gd name="adj" fmla="val 4120"/>
            </a:avLst>
          </a:prstGeom>
          <a:solidFill>
            <a:srgbClr val="FF4800"/>
          </a:solidFill>
          <a:ln w="12700">
            <a:miter lim="400000"/>
          </a:ln>
        </p:spPr>
        <p:txBody>
          <a:bodyPr lIns="45719" rIns="45719" anchor="ctr"/>
          <a:lstStyle/>
          <a:p>
            <a:pPr/>
          </a:p>
        </p:txBody>
      </p:sp>
      <p:sp>
        <p:nvSpPr>
          <p:cNvPr id="192" name="Text 20"/>
          <p:cNvSpPr txBox="1"/>
          <p:nvPr/>
        </p:nvSpPr>
        <p:spPr>
          <a:xfrm>
            <a:off x="4857749" y="3044130"/>
            <a:ext cx="3789047"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spcBef>
                <a:spcPts val="900"/>
              </a:spcBef>
              <a:defRPr b="1" sz="900">
                <a:latin typeface="Geist"/>
                <a:ea typeface="Geist"/>
                <a:cs typeface="Geist"/>
                <a:sym typeface="Geist"/>
              </a:defRPr>
            </a:lvl1pPr>
          </a:lstStyle>
          <a:p>
            <a:pPr/>
            <a:r>
              <a:t>Key Challenges Ahead</a:t>
            </a:r>
          </a:p>
        </p:txBody>
      </p:sp>
      <p:sp>
        <p:nvSpPr>
          <p:cNvPr id="193" name="Text 21"/>
          <p:cNvSpPr txBox="1"/>
          <p:nvPr/>
        </p:nvSpPr>
        <p:spPr>
          <a:xfrm>
            <a:off x="4933950" y="3331666"/>
            <a:ext cx="3638550" cy="7847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76200" indent="-76200">
              <a:lnSpc>
                <a:spcPts val="2100"/>
              </a:lnSpc>
              <a:buSzPct val="100000"/>
              <a:buChar char="•"/>
              <a:defRPr sz="1300" u="sng">
                <a:latin typeface="Geist"/>
                <a:ea typeface="Geist"/>
                <a:cs typeface="Geist"/>
                <a:sym typeface="Geist"/>
              </a:defRPr>
            </a:pPr>
            <a:r>
              <a:t>First bank partnership</a:t>
            </a:r>
          </a:p>
          <a:p>
            <a:pPr marL="76200" indent="-76200">
              <a:lnSpc>
                <a:spcPts val="2100"/>
              </a:lnSpc>
              <a:buSzPct val="100000"/>
              <a:buChar char="•"/>
              <a:defRPr sz="1300">
                <a:latin typeface="Geist"/>
                <a:ea typeface="Geist"/>
                <a:cs typeface="Geist"/>
                <a:sym typeface="Geist"/>
              </a:defRPr>
            </a:pPr>
            <a:r>
              <a:t>Legal signoff from Visa and Mastercard</a:t>
            </a:r>
          </a:p>
          <a:p>
            <a:pPr marL="76200" indent="-76200">
              <a:lnSpc>
                <a:spcPts val="2100"/>
              </a:lnSpc>
              <a:buSzPct val="100000"/>
              <a:buChar char="•"/>
              <a:defRPr sz="1300">
                <a:latin typeface="Geist"/>
                <a:ea typeface="Geist"/>
                <a:cs typeface="Geist"/>
                <a:sym typeface="Geist"/>
              </a:defRPr>
            </a:pPr>
            <a:r>
              <a:t>First card load onto Walt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The Ask</a:t>
            </a:r>
          </a:p>
        </p:txBody>
      </p:sp>
      <p:sp>
        <p:nvSpPr>
          <p:cNvPr id="196" name="Text 1"/>
          <p:cNvSpPr/>
          <p:nvPr/>
        </p:nvSpPr>
        <p:spPr>
          <a:xfrm>
            <a:off x="381000" y="1946969"/>
            <a:ext cx="3600450" cy="2049513"/>
          </a:xfrm>
          <a:prstGeom prst="roundRect">
            <a:avLst>
              <a:gd name="adj" fmla="val 7436"/>
            </a:avLst>
          </a:prstGeom>
          <a:solidFill>
            <a:srgbClr val="FF4800"/>
          </a:solidFill>
          <a:ln w="12700">
            <a:miter lim="400000"/>
          </a:ln>
        </p:spPr>
        <p:txBody>
          <a:bodyPr lIns="45719" rIns="45719" anchor="ctr"/>
          <a:lstStyle/>
          <a:p>
            <a:pPr/>
          </a:p>
        </p:txBody>
      </p:sp>
      <p:sp>
        <p:nvSpPr>
          <p:cNvPr id="197" name="Text 2"/>
          <p:cNvSpPr txBox="1"/>
          <p:nvPr/>
        </p:nvSpPr>
        <p:spPr>
          <a:xfrm>
            <a:off x="655891" y="2251769"/>
            <a:ext cx="3050669"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400"/>
              </a:lnSpc>
              <a:spcBef>
                <a:spcPts val="600"/>
              </a:spcBef>
              <a:defRPr sz="1000">
                <a:latin typeface="Geist"/>
                <a:ea typeface="Geist"/>
                <a:cs typeface="Geist"/>
                <a:sym typeface="Geist"/>
              </a:defRPr>
            </a:lvl1pPr>
          </a:lstStyle>
          <a:p>
            <a:pPr/>
            <a:r>
              <a:t>PRE-SEED ROUND</a:t>
            </a:r>
          </a:p>
        </p:txBody>
      </p:sp>
      <p:sp>
        <p:nvSpPr>
          <p:cNvPr id="198" name="Text 3"/>
          <p:cNvSpPr txBox="1"/>
          <p:nvPr/>
        </p:nvSpPr>
        <p:spPr>
          <a:xfrm>
            <a:off x="655891" y="2514600"/>
            <a:ext cx="3050669" cy="6131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5000"/>
              </a:lnSpc>
              <a:defRPr b="1" sz="3600">
                <a:latin typeface="Geist"/>
                <a:ea typeface="Geist"/>
                <a:cs typeface="Geist"/>
                <a:sym typeface="Geist"/>
              </a:defRPr>
            </a:lvl1pPr>
          </a:lstStyle>
          <a:p>
            <a:pPr/>
            <a:r>
              <a:t>$500K</a:t>
            </a:r>
          </a:p>
        </p:txBody>
      </p:sp>
      <p:sp>
        <p:nvSpPr>
          <p:cNvPr id="199" name="Text 4"/>
          <p:cNvSpPr/>
          <p:nvPr/>
        </p:nvSpPr>
        <p:spPr>
          <a:xfrm>
            <a:off x="1895475" y="3306960"/>
            <a:ext cx="571500" cy="19051"/>
          </a:xfrm>
          <a:prstGeom prst="rect">
            <a:avLst/>
          </a:prstGeom>
          <a:solidFill>
            <a:srgbClr val="000000"/>
          </a:solidFill>
          <a:ln w="12700">
            <a:miter lim="400000"/>
          </a:ln>
        </p:spPr>
        <p:txBody>
          <a:bodyPr lIns="45719" rIns="45719" anchor="ctr"/>
          <a:lstStyle/>
          <a:p>
            <a:pPr/>
          </a:p>
        </p:txBody>
      </p:sp>
      <p:sp>
        <p:nvSpPr>
          <p:cNvPr id="200" name="Text 5"/>
          <p:cNvSpPr txBox="1"/>
          <p:nvPr/>
        </p:nvSpPr>
        <p:spPr>
          <a:xfrm>
            <a:off x="655891" y="3478410"/>
            <a:ext cx="3050669" cy="1976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600"/>
              </a:lnSpc>
              <a:defRPr sz="1200">
                <a:latin typeface="Geist"/>
                <a:ea typeface="Geist"/>
                <a:cs typeface="Geist"/>
                <a:sym typeface="Geist"/>
              </a:defRPr>
            </a:lvl1pPr>
          </a:lstStyle>
          <a:p>
            <a:pPr/>
            <a:r>
              <a:t>18 months runway</a:t>
            </a:r>
          </a:p>
        </p:txBody>
      </p:sp>
      <p:sp>
        <p:nvSpPr>
          <p:cNvPr id="201" name="Text 6"/>
          <p:cNvSpPr/>
          <p:nvPr/>
        </p:nvSpPr>
        <p:spPr>
          <a:xfrm>
            <a:off x="4362450" y="1598562"/>
            <a:ext cx="4400550" cy="2746476"/>
          </a:xfrm>
          <a:prstGeom prst="roundRect">
            <a:avLst>
              <a:gd name="adj" fmla="val 4162"/>
            </a:avLst>
          </a:prstGeom>
          <a:solidFill>
            <a:srgbClr val="F5F5F5"/>
          </a:solidFill>
          <a:ln w="12700">
            <a:miter lim="400000"/>
          </a:ln>
        </p:spPr>
        <p:txBody>
          <a:bodyPr lIns="45719" rIns="45719" anchor="ctr"/>
          <a:lstStyle/>
          <a:p>
            <a:pPr/>
          </a:p>
        </p:txBody>
      </p:sp>
      <p:sp>
        <p:nvSpPr>
          <p:cNvPr id="202" name="Text 7"/>
          <p:cNvSpPr txBox="1"/>
          <p:nvPr/>
        </p:nvSpPr>
        <p:spPr>
          <a:xfrm>
            <a:off x="4591050" y="1827163"/>
            <a:ext cx="4022217" cy="1714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spcBef>
                <a:spcPts val="1200"/>
              </a:spcBef>
              <a:defRPr b="1" sz="1000">
                <a:solidFill>
                  <a:srgbClr val="FF4800"/>
                </a:solidFill>
                <a:latin typeface="Geist"/>
                <a:ea typeface="Geist"/>
                <a:cs typeface="Geist"/>
                <a:sym typeface="Geist"/>
              </a:defRPr>
            </a:lvl1pPr>
          </a:lstStyle>
          <a:p>
            <a:pPr/>
            <a:r>
              <a:t>Use of Funds</a:t>
            </a:r>
          </a:p>
        </p:txBody>
      </p:sp>
      <p:sp>
        <p:nvSpPr>
          <p:cNvPr id="203" name="Text 8"/>
          <p:cNvSpPr txBox="1"/>
          <p:nvPr/>
        </p:nvSpPr>
        <p:spPr>
          <a:xfrm>
            <a:off x="4591050" y="2166192"/>
            <a:ext cx="1446243" cy="1583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latin typeface="Geist"/>
                <a:ea typeface="Geist"/>
                <a:cs typeface="Geist"/>
                <a:sym typeface="Geist"/>
              </a:defRPr>
            </a:lvl1pPr>
          </a:lstStyle>
          <a:p>
            <a:pPr/>
            <a:r>
              <a:t>Business Development Hire</a:t>
            </a:r>
          </a:p>
        </p:txBody>
      </p:sp>
      <p:sp>
        <p:nvSpPr>
          <p:cNvPr id="204" name="Text 9"/>
          <p:cNvSpPr txBox="1"/>
          <p:nvPr/>
        </p:nvSpPr>
        <p:spPr>
          <a:xfrm>
            <a:off x="8286452" y="2166192"/>
            <a:ext cx="252908" cy="1583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b="1" sz="900">
                <a:solidFill>
                  <a:srgbClr val="FF4800"/>
                </a:solidFill>
                <a:latin typeface="Geist"/>
                <a:ea typeface="Geist"/>
                <a:cs typeface="Geist"/>
                <a:sym typeface="Geist"/>
              </a:defRPr>
            </a:lvl1pPr>
          </a:lstStyle>
          <a:p>
            <a:pPr/>
            <a:r>
              <a:t>50%</a:t>
            </a:r>
          </a:p>
        </p:txBody>
      </p:sp>
      <p:sp>
        <p:nvSpPr>
          <p:cNvPr id="205" name="Text 10"/>
          <p:cNvSpPr/>
          <p:nvPr/>
        </p:nvSpPr>
        <p:spPr>
          <a:xfrm>
            <a:off x="4591050" y="2453728"/>
            <a:ext cx="3943350" cy="57151"/>
          </a:xfrm>
          <a:prstGeom prst="roundRect">
            <a:avLst>
              <a:gd name="adj" fmla="val 50000"/>
            </a:avLst>
          </a:prstGeom>
          <a:solidFill>
            <a:srgbClr val="EEEEEE"/>
          </a:solidFill>
          <a:ln w="12700">
            <a:miter lim="400000"/>
          </a:ln>
        </p:spPr>
        <p:txBody>
          <a:bodyPr lIns="45719" rIns="45719" anchor="ctr"/>
          <a:lstStyle/>
          <a:p>
            <a:pPr/>
          </a:p>
        </p:txBody>
      </p:sp>
      <p:sp>
        <p:nvSpPr>
          <p:cNvPr id="206" name="Text 11"/>
          <p:cNvSpPr/>
          <p:nvPr/>
        </p:nvSpPr>
        <p:spPr>
          <a:xfrm>
            <a:off x="4591050" y="2453728"/>
            <a:ext cx="1971675" cy="57151"/>
          </a:xfrm>
          <a:prstGeom prst="roundRect">
            <a:avLst>
              <a:gd name="adj" fmla="val 50000"/>
            </a:avLst>
          </a:prstGeom>
          <a:solidFill>
            <a:srgbClr val="FF4800"/>
          </a:solidFill>
          <a:ln w="12700">
            <a:miter lim="400000"/>
          </a:ln>
        </p:spPr>
        <p:txBody>
          <a:bodyPr lIns="45719" rIns="45719" anchor="ctr"/>
          <a:lstStyle/>
          <a:p>
            <a:pPr/>
          </a:p>
        </p:txBody>
      </p:sp>
      <p:sp>
        <p:nvSpPr>
          <p:cNvPr id="207" name="Text 12"/>
          <p:cNvSpPr txBox="1"/>
          <p:nvPr/>
        </p:nvSpPr>
        <p:spPr>
          <a:xfrm>
            <a:off x="4591049" y="2701378"/>
            <a:ext cx="1446245" cy="1583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latin typeface="Geist"/>
                <a:ea typeface="Geist"/>
                <a:cs typeface="Geist"/>
                <a:sym typeface="Geist"/>
              </a:defRPr>
            </a:lvl1pPr>
          </a:lstStyle>
          <a:p>
            <a:pPr/>
            <a:r>
              <a:t>Aggregator Fees</a:t>
            </a:r>
          </a:p>
        </p:txBody>
      </p:sp>
      <p:sp>
        <p:nvSpPr>
          <p:cNvPr id="208" name="Text 13"/>
          <p:cNvSpPr txBox="1"/>
          <p:nvPr/>
        </p:nvSpPr>
        <p:spPr>
          <a:xfrm>
            <a:off x="8286452" y="2701378"/>
            <a:ext cx="252908" cy="1583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b="1" sz="900">
                <a:solidFill>
                  <a:srgbClr val="FF4800"/>
                </a:solidFill>
                <a:latin typeface="Geist"/>
                <a:ea typeface="Geist"/>
                <a:cs typeface="Geist"/>
                <a:sym typeface="Geist"/>
              </a:defRPr>
            </a:lvl1pPr>
          </a:lstStyle>
          <a:p>
            <a:pPr/>
            <a:r>
              <a:t>25%</a:t>
            </a:r>
          </a:p>
        </p:txBody>
      </p:sp>
      <p:sp>
        <p:nvSpPr>
          <p:cNvPr id="209" name="Text 14"/>
          <p:cNvSpPr/>
          <p:nvPr/>
        </p:nvSpPr>
        <p:spPr>
          <a:xfrm>
            <a:off x="4591050" y="2988915"/>
            <a:ext cx="3943350" cy="57151"/>
          </a:xfrm>
          <a:prstGeom prst="roundRect">
            <a:avLst>
              <a:gd name="adj" fmla="val 50000"/>
            </a:avLst>
          </a:prstGeom>
          <a:solidFill>
            <a:srgbClr val="EEEEEE"/>
          </a:solidFill>
          <a:ln w="12700">
            <a:miter lim="400000"/>
          </a:ln>
        </p:spPr>
        <p:txBody>
          <a:bodyPr lIns="45719" rIns="45719" anchor="ctr"/>
          <a:lstStyle/>
          <a:p>
            <a:pPr/>
          </a:p>
        </p:txBody>
      </p:sp>
      <p:sp>
        <p:nvSpPr>
          <p:cNvPr id="210" name="Text 15"/>
          <p:cNvSpPr/>
          <p:nvPr/>
        </p:nvSpPr>
        <p:spPr>
          <a:xfrm>
            <a:off x="4591050" y="2988915"/>
            <a:ext cx="985838" cy="57151"/>
          </a:xfrm>
          <a:prstGeom prst="roundRect">
            <a:avLst>
              <a:gd name="adj" fmla="val 50000"/>
            </a:avLst>
          </a:prstGeom>
          <a:solidFill>
            <a:srgbClr val="FF4800"/>
          </a:solidFill>
          <a:ln w="12700">
            <a:miter lim="400000"/>
          </a:ln>
        </p:spPr>
        <p:txBody>
          <a:bodyPr lIns="45719" rIns="45719" anchor="ctr"/>
          <a:lstStyle/>
          <a:p>
            <a:pPr/>
          </a:p>
        </p:txBody>
      </p:sp>
      <p:sp>
        <p:nvSpPr>
          <p:cNvPr id="211" name="Text 16"/>
          <p:cNvSpPr txBox="1"/>
          <p:nvPr/>
        </p:nvSpPr>
        <p:spPr>
          <a:xfrm>
            <a:off x="4591050" y="3236565"/>
            <a:ext cx="1656796"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latin typeface="Geist"/>
                <a:ea typeface="Geist"/>
                <a:cs typeface="Geist"/>
                <a:sym typeface="Geist"/>
              </a:defRPr>
            </a:lvl1pPr>
          </a:lstStyle>
          <a:p>
            <a:pPr/>
            <a:r>
              <a:t>Founder Salary</a:t>
            </a:r>
          </a:p>
        </p:txBody>
      </p:sp>
      <p:sp>
        <p:nvSpPr>
          <p:cNvPr id="212" name="Text 17"/>
          <p:cNvSpPr txBox="1"/>
          <p:nvPr/>
        </p:nvSpPr>
        <p:spPr>
          <a:xfrm>
            <a:off x="8286452" y="3236565"/>
            <a:ext cx="252908"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b="1" sz="900">
                <a:solidFill>
                  <a:srgbClr val="FF4800"/>
                </a:solidFill>
                <a:latin typeface="Geist"/>
                <a:ea typeface="Geist"/>
                <a:cs typeface="Geist"/>
                <a:sym typeface="Geist"/>
              </a:defRPr>
            </a:lvl1pPr>
          </a:lstStyle>
          <a:p>
            <a:pPr/>
            <a:r>
              <a:t>15%</a:t>
            </a:r>
          </a:p>
        </p:txBody>
      </p:sp>
      <p:sp>
        <p:nvSpPr>
          <p:cNvPr id="213" name="Text 18"/>
          <p:cNvSpPr/>
          <p:nvPr/>
        </p:nvSpPr>
        <p:spPr>
          <a:xfrm>
            <a:off x="4591050" y="3524101"/>
            <a:ext cx="3943350" cy="57151"/>
          </a:xfrm>
          <a:prstGeom prst="roundRect">
            <a:avLst>
              <a:gd name="adj" fmla="val 50000"/>
            </a:avLst>
          </a:prstGeom>
          <a:solidFill>
            <a:srgbClr val="EEEEEE"/>
          </a:solidFill>
          <a:ln w="12700">
            <a:miter lim="400000"/>
          </a:ln>
        </p:spPr>
        <p:txBody>
          <a:bodyPr lIns="45719" rIns="45719" anchor="ctr"/>
          <a:lstStyle/>
          <a:p>
            <a:pPr/>
          </a:p>
        </p:txBody>
      </p:sp>
      <p:sp>
        <p:nvSpPr>
          <p:cNvPr id="214" name="Text 19"/>
          <p:cNvSpPr/>
          <p:nvPr/>
        </p:nvSpPr>
        <p:spPr>
          <a:xfrm>
            <a:off x="4591050" y="3524101"/>
            <a:ext cx="591444" cy="57151"/>
          </a:xfrm>
          <a:prstGeom prst="roundRect">
            <a:avLst>
              <a:gd name="adj" fmla="val 50000"/>
            </a:avLst>
          </a:prstGeom>
          <a:solidFill>
            <a:srgbClr val="FF4800"/>
          </a:solidFill>
          <a:ln w="12700">
            <a:miter lim="400000"/>
          </a:ln>
        </p:spPr>
        <p:txBody>
          <a:bodyPr lIns="45719" rIns="45719" anchor="ctr"/>
          <a:lstStyle/>
          <a:p>
            <a:pPr/>
          </a:p>
        </p:txBody>
      </p:sp>
      <p:sp>
        <p:nvSpPr>
          <p:cNvPr id="215" name="Text 20"/>
          <p:cNvSpPr txBox="1"/>
          <p:nvPr/>
        </p:nvSpPr>
        <p:spPr>
          <a:xfrm>
            <a:off x="4591049" y="3771751"/>
            <a:ext cx="1081307"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latin typeface="Geist"/>
                <a:ea typeface="Geist"/>
                <a:cs typeface="Geist"/>
                <a:sym typeface="Geist"/>
              </a:defRPr>
            </a:lvl1pPr>
          </a:lstStyle>
          <a:p>
            <a:pPr/>
            <a:r>
              <a:t>Marketing</a:t>
            </a:r>
          </a:p>
        </p:txBody>
      </p:sp>
      <p:sp>
        <p:nvSpPr>
          <p:cNvPr id="216" name="Text 21"/>
          <p:cNvSpPr txBox="1"/>
          <p:nvPr/>
        </p:nvSpPr>
        <p:spPr>
          <a:xfrm>
            <a:off x="8286452" y="3771751"/>
            <a:ext cx="252908"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b="1" sz="900">
                <a:solidFill>
                  <a:srgbClr val="FF4800"/>
                </a:solidFill>
                <a:latin typeface="Geist"/>
                <a:ea typeface="Geist"/>
                <a:cs typeface="Geist"/>
                <a:sym typeface="Geist"/>
              </a:defRPr>
            </a:lvl1pPr>
          </a:lstStyle>
          <a:p>
            <a:pPr/>
            <a:r>
              <a:t>10%</a:t>
            </a:r>
          </a:p>
        </p:txBody>
      </p:sp>
      <p:sp>
        <p:nvSpPr>
          <p:cNvPr id="217" name="Text 22"/>
          <p:cNvSpPr/>
          <p:nvPr/>
        </p:nvSpPr>
        <p:spPr>
          <a:xfrm>
            <a:off x="4591050" y="4059287"/>
            <a:ext cx="3943350" cy="57151"/>
          </a:xfrm>
          <a:prstGeom prst="roundRect">
            <a:avLst>
              <a:gd name="adj" fmla="val 50000"/>
            </a:avLst>
          </a:prstGeom>
          <a:solidFill>
            <a:srgbClr val="EEEEEE"/>
          </a:solidFill>
          <a:ln w="12700">
            <a:miter lim="400000"/>
          </a:ln>
        </p:spPr>
        <p:txBody>
          <a:bodyPr lIns="45719" rIns="45719" anchor="ctr"/>
          <a:lstStyle/>
          <a:p>
            <a:pPr/>
          </a:p>
        </p:txBody>
      </p:sp>
      <p:sp>
        <p:nvSpPr>
          <p:cNvPr id="218" name="Text 23"/>
          <p:cNvSpPr/>
          <p:nvPr/>
        </p:nvSpPr>
        <p:spPr>
          <a:xfrm>
            <a:off x="4591050" y="4059287"/>
            <a:ext cx="394246" cy="57151"/>
          </a:xfrm>
          <a:prstGeom prst="roundRect">
            <a:avLst>
              <a:gd name="adj" fmla="val 50000"/>
            </a:avLst>
          </a:prstGeom>
          <a:solidFill>
            <a:srgbClr val="FF4800"/>
          </a:soli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4800"/>
        </a:solidFill>
      </p:bgPr>
    </p:bg>
    <p:spTree>
      <p:nvGrpSpPr>
        <p:cNvPr id="1" name=""/>
        <p:cNvGrpSpPr/>
        <p:nvPr/>
      </p:nvGrpSpPr>
      <p:grpSpPr>
        <a:xfrm>
          <a:off x="0" y="0"/>
          <a:ext cx="0" cy="0"/>
          <a:chOff x="0" y="0"/>
          <a:chExt cx="0" cy="0"/>
        </a:xfrm>
      </p:grpSpPr>
      <p:sp>
        <p:nvSpPr>
          <p:cNvPr id="220" name="Text 0"/>
          <p:cNvSpPr txBox="1"/>
          <p:nvPr/>
        </p:nvSpPr>
        <p:spPr>
          <a:xfrm>
            <a:off x="3373959" y="1116359"/>
            <a:ext cx="2395934" cy="9197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7500"/>
              </a:lnSpc>
              <a:defRPr b="1" sz="5400">
                <a:latin typeface="Geist"/>
                <a:ea typeface="Geist"/>
                <a:cs typeface="Geist"/>
                <a:sym typeface="Geist"/>
              </a:defRPr>
            </a:lvl1pPr>
          </a:lstStyle>
          <a:p>
            <a:pPr/>
            <a:r>
              <a:t>WALT</a:t>
            </a:r>
          </a:p>
        </p:txBody>
      </p:sp>
      <p:sp>
        <p:nvSpPr>
          <p:cNvPr id="221" name="Text 1"/>
          <p:cNvSpPr/>
          <p:nvPr/>
        </p:nvSpPr>
        <p:spPr>
          <a:xfrm>
            <a:off x="4191000" y="2305050"/>
            <a:ext cx="762000" cy="19050"/>
          </a:xfrm>
          <a:prstGeom prst="rect">
            <a:avLst/>
          </a:prstGeom>
          <a:solidFill>
            <a:srgbClr val="000000"/>
          </a:solidFill>
          <a:ln w="12700">
            <a:miter lim="400000"/>
          </a:ln>
        </p:spPr>
        <p:txBody>
          <a:bodyPr lIns="45719" rIns="45719" anchor="ctr"/>
          <a:lstStyle/>
          <a:p>
            <a:pPr/>
          </a:p>
        </p:txBody>
      </p:sp>
      <p:sp>
        <p:nvSpPr>
          <p:cNvPr id="222" name="Text 2"/>
          <p:cNvSpPr txBox="1"/>
          <p:nvPr/>
        </p:nvSpPr>
        <p:spPr>
          <a:xfrm>
            <a:off x="3343747" y="2552700"/>
            <a:ext cx="2456504" cy="257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2100"/>
              </a:lnSpc>
              <a:defRPr i="1" sz="1500">
                <a:latin typeface="Geist"/>
                <a:ea typeface="Geist"/>
                <a:cs typeface="Geist"/>
                <a:sym typeface="Geist"/>
              </a:defRPr>
            </a:lvl1pPr>
          </a:lstStyle>
          <a:p>
            <a:pPr/>
            <a:r>
              <a:t>"Transaction data is sacred."</a:t>
            </a:r>
          </a:p>
        </p:txBody>
      </p:sp>
      <p:sp>
        <p:nvSpPr>
          <p:cNvPr id="223" name="Text 3"/>
          <p:cNvSpPr txBox="1"/>
          <p:nvPr/>
        </p:nvSpPr>
        <p:spPr>
          <a:xfrm>
            <a:off x="3970854" y="3352799"/>
            <a:ext cx="1202142"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400"/>
              </a:lnSpc>
              <a:spcBef>
                <a:spcPts val="600"/>
              </a:spcBef>
              <a:defRPr sz="1000">
                <a:latin typeface="Geist"/>
                <a:ea typeface="Geist"/>
                <a:cs typeface="Geist"/>
                <a:sym typeface="Geist"/>
              </a:defRPr>
            </a:lvl1pPr>
          </a:lstStyle>
          <a:p>
            <a:pPr/>
            <a:r>
              <a:t>Cole Bittel, Founder</a:t>
            </a:r>
          </a:p>
        </p:txBody>
      </p:sp>
      <p:sp>
        <p:nvSpPr>
          <p:cNvPr id="224" name="Text 4"/>
          <p:cNvSpPr txBox="1"/>
          <p:nvPr/>
        </p:nvSpPr>
        <p:spPr>
          <a:xfrm>
            <a:off x="3970854" y="3615630"/>
            <a:ext cx="1202142" cy="1714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400"/>
              </a:lnSpc>
              <a:spcBef>
                <a:spcPts val="300"/>
              </a:spcBef>
              <a:defRPr sz="1000">
                <a:latin typeface="Geist"/>
                <a:ea typeface="Geist"/>
                <a:cs typeface="Geist"/>
                <a:sym typeface="Geist"/>
              </a:defRPr>
            </a:lvl1pPr>
          </a:lstStyle>
          <a:p>
            <a:pPr/>
            <a:r>
              <a:t>cole@walt.is</a:t>
            </a:r>
          </a:p>
        </p:txBody>
      </p:sp>
      <p:sp>
        <p:nvSpPr>
          <p:cNvPr id="225" name="Text 5"/>
          <p:cNvSpPr txBox="1"/>
          <p:nvPr/>
        </p:nvSpPr>
        <p:spPr>
          <a:xfrm>
            <a:off x="3970854" y="3840360"/>
            <a:ext cx="1202142"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400"/>
              </a:lnSpc>
              <a:defRPr sz="1000">
                <a:latin typeface="Geist"/>
                <a:ea typeface="Geist"/>
                <a:cs typeface="Geist"/>
                <a:sym typeface="Geist"/>
              </a:defRPr>
            </a:lvl1pPr>
          </a:lstStyle>
          <a:p>
            <a:pPr/>
            <a:r>
              <a:t>walt.is</a:t>
            </a:r>
          </a:p>
        </p:txBody>
      </p:sp>
      <p:sp>
        <p:nvSpPr>
          <p:cNvPr id="226" name="Text 6"/>
          <p:cNvSpPr txBox="1"/>
          <p:nvPr/>
        </p:nvSpPr>
        <p:spPr>
          <a:xfrm>
            <a:off x="274685" y="4737198"/>
            <a:ext cx="3071617"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400"/>
              </a:lnSpc>
              <a:defRPr sz="1000">
                <a:latin typeface="Geist"/>
                <a:ea typeface="Geist"/>
                <a:cs typeface="Geist"/>
                <a:sym typeface="Geist"/>
              </a:defRPr>
            </a:lvl1pPr>
          </a:lstStyle>
          <a:p>
            <a:pPr/>
            <a:r>
              <a:t>Embedded Engineering ApS | Copenhagen, Denmark</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 name="Text 12"/>
          <p:cNvSpPr txBox="1"/>
          <p:nvPr/>
        </p:nvSpPr>
        <p:spPr>
          <a:xfrm>
            <a:off x="304799" y="4747831"/>
            <a:ext cx="2047786" cy="3492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400"/>
              </a:lnSpc>
              <a:defRPr sz="1000">
                <a:solidFill>
                  <a:srgbClr val="757575"/>
                </a:solidFill>
                <a:latin typeface="Geist"/>
                <a:ea typeface="Geist"/>
                <a:cs typeface="Geist"/>
                <a:sym typeface="Geist"/>
              </a:defRPr>
            </a:pPr>
            <a:r>
              <a:t>Sources: </a:t>
            </a:r>
            <a:r>
              <a:rPr u="sng">
                <a:solidFill>
                  <a:srgbClr val="0563C1"/>
                </a:solidFill>
                <a:uFill>
                  <a:solidFill>
                    <a:srgbClr val="0563C1"/>
                  </a:solidFill>
                </a:uFill>
                <a:hlinkClick r:id="rId2" invalidUrl="" action="" tgtFrame="" tooltip="" history="1" highlightClick="0" endSnd="0"/>
              </a:rPr>
              <a:t>Coinlaw research</a:t>
            </a:r>
            <a:r>
              <a:t>, </a:t>
            </a:r>
            <a:r>
              <a:rPr u="sng">
                <a:solidFill>
                  <a:srgbClr val="0563C1"/>
                </a:solidFill>
                <a:uFill>
                  <a:solidFill>
                    <a:srgbClr val="0563C1"/>
                  </a:solidFill>
                </a:uFill>
                <a:hlinkClick r:id="rId3" invalidUrl="" action="" tgtFrame="" tooltip="" history="1" highlightClick="0" endSnd="0"/>
              </a:rPr>
              <a:t>European Central Bank</a:t>
            </a:r>
          </a:p>
        </p:txBody>
      </p:sp>
      <p:sp>
        <p:nvSpPr>
          <p:cNvPr id="27"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The Problem</a:t>
            </a:r>
          </a:p>
        </p:txBody>
      </p:sp>
      <p:sp>
        <p:nvSpPr>
          <p:cNvPr id="28" name="Text 1"/>
          <p:cNvSpPr txBox="1"/>
          <p:nvPr/>
        </p:nvSpPr>
        <p:spPr>
          <a:xfrm>
            <a:off x="381000" y="1883122"/>
            <a:ext cx="4478390" cy="257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100"/>
              </a:lnSpc>
              <a:defRPr b="1" sz="1500">
                <a:solidFill>
                  <a:srgbClr val="FF4800"/>
                </a:solidFill>
                <a:latin typeface="Geist"/>
                <a:ea typeface="Geist"/>
                <a:cs typeface="Geist"/>
                <a:sym typeface="Geist"/>
              </a:defRPr>
            </a:lvl1pPr>
          </a:lstStyle>
          <a:p>
            <a:pPr/>
            <a:r>
              <a:t>Your daily spending reveals who you are.</a:t>
            </a:r>
          </a:p>
        </p:txBody>
      </p:sp>
      <p:sp>
        <p:nvSpPr>
          <p:cNvPr id="29" name="Text 2"/>
          <p:cNvSpPr txBox="1"/>
          <p:nvPr/>
        </p:nvSpPr>
        <p:spPr>
          <a:xfrm>
            <a:off x="381000" y="2302222"/>
            <a:ext cx="4478390" cy="8013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600"/>
              </a:lnSpc>
              <a:defRPr sz="1000">
                <a:latin typeface="Geist"/>
                <a:ea typeface="Geist"/>
                <a:cs typeface="Geist"/>
                <a:sym typeface="Geist"/>
              </a:defRPr>
            </a:lvl1pPr>
          </a:lstStyle>
          <a:p>
            <a:pPr/>
            <a:r>
              <a:t>Every tap-to-pay transaction on an Android phone routes through Google Wallet. Google harvests this data along with Google Search, Gmail, Calendar, Google Maps data to build intimate profiles of your life, values, and future behavior.</a:t>
            </a:r>
          </a:p>
        </p:txBody>
      </p:sp>
      <p:sp>
        <p:nvSpPr>
          <p:cNvPr id="30" name="Text 3"/>
          <p:cNvSpPr txBox="1"/>
          <p:nvPr/>
        </p:nvSpPr>
        <p:spPr>
          <a:xfrm>
            <a:off x="381000" y="3284933"/>
            <a:ext cx="4478390" cy="3949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600"/>
              </a:lnSpc>
              <a:defRPr i="1" sz="1000">
                <a:solidFill>
                  <a:srgbClr val="757575"/>
                </a:solidFill>
                <a:latin typeface="Geist"/>
                <a:ea typeface="Geist"/>
                <a:cs typeface="Geist"/>
                <a:sym typeface="Geist"/>
              </a:defRPr>
            </a:lvl1pPr>
          </a:lstStyle>
          <a:p>
            <a:pPr/>
            <a:r>
              <a:t>"To know what you spend your money on each day is also to know what you will spend your money on each day."</a:t>
            </a:r>
          </a:p>
        </p:txBody>
      </p:sp>
      <p:sp>
        <p:nvSpPr>
          <p:cNvPr id="31" name="Text 4"/>
          <p:cNvSpPr/>
          <p:nvPr/>
        </p:nvSpPr>
        <p:spPr>
          <a:xfrm>
            <a:off x="5152578" y="1883122"/>
            <a:ext cx="3610422" cy="2177208"/>
          </a:xfrm>
          <a:prstGeom prst="roundRect">
            <a:avLst>
              <a:gd name="adj" fmla="val 3500"/>
            </a:avLst>
          </a:prstGeom>
          <a:solidFill>
            <a:srgbClr val="F5F5F5"/>
          </a:solidFill>
          <a:ln w="12700">
            <a:miter lim="400000"/>
          </a:ln>
        </p:spPr>
        <p:txBody>
          <a:bodyPr lIns="45719" rIns="45719" anchor="ctr"/>
          <a:lstStyle/>
          <a:p>
            <a:pPr/>
          </a:p>
        </p:txBody>
      </p:sp>
      <p:sp>
        <p:nvSpPr>
          <p:cNvPr id="32" name="Text 5"/>
          <p:cNvSpPr txBox="1"/>
          <p:nvPr/>
        </p:nvSpPr>
        <p:spPr>
          <a:xfrm>
            <a:off x="5343078" y="2073622"/>
            <a:ext cx="3294011"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b="1" sz="900">
                <a:solidFill>
                  <a:srgbClr val="FF4800"/>
                </a:solidFill>
                <a:latin typeface="Geist"/>
                <a:ea typeface="Geist"/>
                <a:cs typeface="Geist"/>
                <a:sym typeface="Geist"/>
              </a:defRPr>
            </a:lvl1pPr>
          </a:lstStyle>
          <a:p>
            <a:pPr/>
            <a:r>
              <a:t>Google Wallet by the numbers:</a:t>
            </a:r>
          </a:p>
        </p:txBody>
      </p:sp>
      <p:sp>
        <p:nvSpPr>
          <p:cNvPr id="33" name="Text 6"/>
          <p:cNvSpPr txBox="1"/>
          <p:nvPr/>
        </p:nvSpPr>
        <p:spPr>
          <a:xfrm>
            <a:off x="5343078" y="2361158"/>
            <a:ext cx="777696" cy="405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300"/>
              </a:lnSpc>
              <a:defRPr b="1" sz="2400">
                <a:latin typeface="Geist"/>
                <a:ea typeface="Geist"/>
                <a:cs typeface="Geist"/>
                <a:sym typeface="Geist"/>
              </a:defRPr>
            </a:lvl1pPr>
          </a:lstStyle>
          <a:p>
            <a:pPr/>
            <a:r>
              <a:t>520M</a:t>
            </a:r>
          </a:p>
        </p:txBody>
      </p:sp>
      <p:sp>
        <p:nvSpPr>
          <p:cNvPr id="34" name="Text 7"/>
          <p:cNvSpPr txBox="1"/>
          <p:nvPr/>
        </p:nvSpPr>
        <p:spPr>
          <a:xfrm>
            <a:off x="6181724" y="2561183"/>
            <a:ext cx="835990" cy="148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sz="900">
                <a:solidFill>
                  <a:srgbClr val="757575"/>
                </a:solidFill>
                <a:latin typeface="Geist"/>
                <a:ea typeface="Geist"/>
                <a:cs typeface="Geist"/>
                <a:sym typeface="Geist"/>
              </a:defRPr>
            </a:lvl1pPr>
          </a:lstStyle>
          <a:p>
            <a:pPr/>
            <a:r>
              <a:t>users worldwide</a:t>
            </a:r>
          </a:p>
        </p:txBody>
      </p:sp>
      <p:sp>
        <p:nvSpPr>
          <p:cNvPr id="35" name="Text 8"/>
          <p:cNvSpPr txBox="1"/>
          <p:nvPr/>
        </p:nvSpPr>
        <p:spPr>
          <a:xfrm>
            <a:off x="5343078" y="2902148"/>
            <a:ext cx="795002" cy="405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300"/>
              </a:lnSpc>
              <a:defRPr b="1" sz="2400">
                <a:latin typeface="Geist"/>
                <a:ea typeface="Geist"/>
                <a:cs typeface="Geist"/>
                <a:sym typeface="Geist"/>
              </a:defRPr>
            </a:lvl1pPr>
          </a:lstStyle>
          <a:p>
            <a:pPr/>
            <a:r>
              <a:t>$5.2T</a:t>
            </a:r>
          </a:p>
        </p:txBody>
      </p:sp>
      <p:sp>
        <p:nvSpPr>
          <p:cNvPr id="36" name="Text 9"/>
          <p:cNvSpPr txBox="1"/>
          <p:nvPr/>
        </p:nvSpPr>
        <p:spPr>
          <a:xfrm>
            <a:off x="6198690" y="3102173"/>
            <a:ext cx="1004645" cy="148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sz="900">
                <a:solidFill>
                  <a:srgbClr val="757575"/>
                </a:solidFill>
                <a:latin typeface="Geist"/>
                <a:ea typeface="Geist"/>
                <a:cs typeface="Geist"/>
                <a:sym typeface="Geist"/>
              </a:defRPr>
            </a:lvl1pPr>
          </a:lstStyle>
          <a:p>
            <a:pPr/>
            <a:r>
              <a:t>processed annually</a:t>
            </a:r>
          </a:p>
        </p:txBody>
      </p:sp>
      <p:sp>
        <p:nvSpPr>
          <p:cNvPr id="37" name="Text 10"/>
          <p:cNvSpPr txBox="1"/>
          <p:nvPr/>
        </p:nvSpPr>
        <p:spPr>
          <a:xfrm>
            <a:off x="5343078" y="3443139"/>
            <a:ext cx="795154" cy="405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300"/>
              </a:lnSpc>
              <a:defRPr b="1" sz="2400">
                <a:latin typeface="Geist"/>
                <a:ea typeface="Geist"/>
                <a:cs typeface="Geist"/>
                <a:sym typeface="Geist"/>
              </a:defRPr>
            </a:lvl1pPr>
          </a:lstStyle>
          <a:p>
            <a:pPr/>
            <a:r>
              <a:t>55B</a:t>
            </a:r>
          </a:p>
        </p:txBody>
      </p:sp>
      <p:sp>
        <p:nvSpPr>
          <p:cNvPr id="38" name="Text 11"/>
          <p:cNvSpPr txBox="1"/>
          <p:nvPr/>
        </p:nvSpPr>
        <p:spPr>
          <a:xfrm>
            <a:off x="6198839" y="3643164"/>
            <a:ext cx="1978836" cy="148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sz="900">
                <a:solidFill>
                  <a:srgbClr val="757575"/>
                </a:solidFill>
                <a:latin typeface="Geist"/>
                <a:ea typeface="Geist"/>
                <a:cs typeface="Geist"/>
                <a:sym typeface="Geist"/>
              </a:defRPr>
            </a:lvl1pPr>
          </a:lstStyle>
          <a:p>
            <a:pPr/>
            <a:r>
              <a:t>contactless card payments in Europe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No Alternatives Exist</a:t>
            </a:r>
          </a:p>
        </p:txBody>
      </p:sp>
      <p:sp>
        <p:nvSpPr>
          <p:cNvPr id="41" name="Text 1"/>
          <p:cNvSpPr txBox="1"/>
          <p:nvPr/>
        </p:nvSpPr>
        <p:spPr>
          <a:xfrm>
            <a:off x="380999" y="1511200"/>
            <a:ext cx="8549642" cy="1976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600"/>
              </a:lnSpc>
              <a:defRPr sz="1200">
                <a:solidFill>
                  <a:srgbClr val="757575"/>
                </a:solidFill>
                <a:latin typeface="Geist"/>
                <a:ea typeface="Geist"/>
                <a:cs typeface="Geist"/>
                <a:sym typeface="Geist"/>
              </a:defRPr>
            </a:lvl1pPr>
          </a:lstStyle>
          <a:p>
            <a:pPr/>
            <a:r>
              <a:t>For Android users who want tap-to-pay without surveillance, current options are:</a:t>
            </a:r>
          </a:p>
        </p:txBody>
      </p:sp>
      <p:sp>
        <p:nvSpPr>
          <p:cNvPr id="42" name="Text 2"/>
          <p:cNvSpPr/>
          <p:nvPr/>
        </p:nvSpPr>
        <p:spPr>
          <a:xfrm>
            <a:off x="381000" y="1991171"/>
            <a:ext cx="2667000" cy="1214439"/>
          </a:xfrm>
          <a:prstGeom prst="roundRect">
            <a:avLst>
              <a:gd name="adj" fmla="val 6275"/>
            </a:avLst>
          </a:prstGeom>
          <a:solidFill>
            <a:srgbClr val="F5F5F5"/>
          </a:solidFill>
          <a:ln w="12700">
            <a:miter lim="400000"/>
          </a:ln>
        </p:spPr>
        <p:txBody>
          <a:bodyPr lIns="45719" rIns="45719" anchor="ctr"/>
          <a:lstStyle/>
          <a:p>
            <a:pPr/>
          </a:p>
        </p:txBody>
      </p:sp>
      <p:sp>
        <p:nvSpPr>
          <p:cNvPr id="43" name="Shape 3"/>
          <p:cNvSpPr/>
          <p:nvPr/>
        </p:nvSpPr>
        <p:spPr>
          <a:xfrm flipH="1">
            <a:off x="400049" y="1991171"/>
            <a:ext cx="2" cy="1214439"/>
          </a:xfrm>
          <a:prstGeom prst="line">
            <a:avLst/>
          </a:prstGeom>
          <a:ln w="38100">
            <a:solidFill>
              <a:srgbClr val="FF4800"/>
            </a:solidFill>
          </a:ln>
        </p:spPr>
        <p:txBody>
          <a:bodyPr lIns="45719" rIns="45719"/>
          <a:lstStyle/>
          <a:p>
            <a:pPr/>
          </a:p>
        </p:txBody>
      </p:sp>
      <p:sp>
        <p:nvSpPr>
          <p:cNvPr id="44" name="Text 4"/>
          <p:cNvSpPr txBox="1"/>
          <p:nvPr/>
        </p:nvSpPr>
        <p:spPr>
          <a:xfrm>
            <a:off x="609600" y="2181671"/>
            <a:ext cx="2292858" cy="1845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500"/>
              </a:lnSpc>
              <a:spcBef>
                <a:spcPts val="600"/>
              </a:spcBef>
              <a:defRPr b="1" sz="1100">
                <a:latin typeface="Geist"/>
                <a:ea typeface="Geist"/>
                <a:cs typeface="Geist"/>
                <a:sym typeface="Geist"/>
              </a:defRPr>
            </a:lvl1pPr>
          </a:lstStyle>
          <a:p>
            <a:pPr/>
            <a:r>
              <a:t>Switch Ecosystems</a:t>
            </a:r>
          </a:p>
        </p:txBody>
      </p:sp>
      <p:sp>
        <p:nvSpPr>
          <p:cNvPr id="45" name="Text 5"/>
          <p:cNvSpPr txBox="1"/>
          <p:nvPr/>
        </p:nvSpPr>
        <p:spPr>
          <a:xfrm>
            <a:off x="609600" y="2457896"/>
            <a:ext cx="2292858" cy="5241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defRPr sz="900">
                <a:solidFill>
                  <a:srgbClr val="757575"/>
                </a:solidFill>
                <a:latin typeface="Geist"/>
                <a:ea typeface="Geist"/>
                <a:cs typeface="Geist"/>
                <a:sym typeface="Geist"/>
              </a:defRPr>
            </a:lvl1pPr>
          </a:lstStyle>
          <a:p>
            <a:pPr/>
            <a:r>
              <a:t>Buy an iPhone or Samsung. Expensive, inconvenient, and still involves other data-hungry companies.</a:t>
            </a:r>
          </a:p>
        </p:txBody>
      </p:sp>
      <p:sp>
        <p:nvSpPr>
          <p:cNvPr id="46" name="Text 6"/>
          <p:cNvSpPr/>
          <p:nvPr/>
        </p:nvSpPr>
        <p:spPr>
          <a:xfrm>
            <a:off x="3238500" y="1991171"/>
            <a:ext cx="2667000" cy="1214439"/>
          </a:xfrm>
          <a:prstGeom prst="roundRect">
            <a:avLst>
              <a:gd name="adj" fmla="val 6275"/>
            </a:avLst>
          </a:prstGeom>
          <a:solidFill>
            <a:srgbClr val="F5F5F5"/>
          </a:solidFill>
          <a:ln w="12700">
            <a:miter lim="400000"/>
          </a:ln>
        </p:spPr>
        <p:txBody>
          <a:bodyPr lIns="45719" rIns="45719" anchor="ctr"/>
          <a:lstStyle/>
          <a:p>
            <a:pPr/>
          </a:p>
        </p:txBody>
      </p:sp>
      <p:sp>
        <p:nvSpPr>
          <p:cNvPr id="47" name="Shape 7"/>
          <p:cNvSpPr/>
          <p:nvPr/>
        </p:nvSpPr>
        <p:spPr>
          <a:xfrm>
            <a:off x="3257550" y="1991171"/>
            <a:ext cx="0" cy="1214439"/>
          </a:xfrm>
          <a:prstGeom prst="line">
            <a:avLst/>
          </a:prstGeom>
          <a:ln w="38100">
            <a:solidFill>
              <a:srgbClr val="FF4800"/>
            </a:solidFill>
          </a:ln>
        </p:spPr>
        <p:txBody>
          <a:bodyPr lIns="45719" rIns="45719"/>
          <a:lstStyle/>
          <a:p>
            <a:pPr/>
          </a:p>
        </p:txBody>
      </p:sp>
      <p:sp>
        <p:nvSpPr>
          <p:cNvPr id="48" name="Text 8"/>
          <p:cNvSpPr txBox="1"/>
          <p:nvPr/>
        </p:nvSpPr>
        <p:spPr>
          <a:xfrm>
            <a:off x="3467100" y="2181671"/>
            <a:ext cx="2292858" cy="1845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500"/>
              </a:lnSpc>
              <a:spcBef>
                <a:spcPts val="600"/>
              </a:spcBef>
              <a:defRPr b="1" sz="1100">
                <a:latin typeface="Geist"/>
                <a:ea typeface="Geist"/>
                <a:cs typeface="Geist"/>
                <a:sym typeface="Geist"/>
              </a:defRPr>
            </a:lvl1pPr>
          </a:lstStyle>
          <a:p>
            <a:pPr/>
            <a:r>
              <a:t>Go Backwards</a:t>
            </a:r>
          </a:p>
        </p:txBody>
      </p:sp>
      <p:sp>
        <p:nvSpPr>
          <p:cNvPr id="49" name="Text 9"/>
          <p:cNvSpPr txBox="1"/>
          <p:nvPr/>
        </p:nvSpPr>
        <p:spPr>
          <a:xfrm>
            <a:off x="3467100" y="2457896"/>
            <a:ext cx="2292858" cy="5241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defRPr sz="900">
                <a:solidFill>
                  <a:srgbClr val="757575"/>
                </a:solidFill>
                <a:latin typeface="Geist"/>
                <a:ea typeface="Geist"/>
                <a:cs typeface="Geist"/>
                <a:sym typeface="Geist"/>
              </a:defRPr>
            </a:lvl1pPr>
          </a:lstStyle>
          <a:p>
            <a:pPr/>
            <a:r>
              <a:t>Use cash or physical cards. Lose convenience, risk loss/theft, carry more items.</a:t>
            </a:r>
          </a:p>
        </p:txBody>
      </p:sp>
      <p:sp>
        <p:nvSpPr>
          <p:cNvPr id="50" name="Text 10"/>
          <p:cNvSpPr/>
          <p:nvPr/>
        </p:nvSpPr>
        <p:spPr>
          <a:xfrm>
            <a:off x="6096000" y="1991171"/>
            <a:ext cx="2667000" cy="1214439"/>
          </a:xfrm>
          <a:prstGeom prst="roundRect">
            <a:avLst>
              <a:gd name="adj" fmla="val 6275"/>
            </a:avLst>
          </a:prstGeom>
          <a:solidFill>
            <a:srgbClr val="F5F5F5"/>
          </a:solidFill>
          <a:ln w="12700">
            <a:miter lim="400000"/>
          </a:ln>
        </p:spPr>
        <p:txBody>
          <a:bodyPr lIns="45719" rIns="45719" anchor="ctr"/>
          <a:lstStyle/>
          <a:p>
            <a:pPr/>
          </a:p>
        </p:txBody>
      </p:sp>
      <p:sp>
        <p:nvSpPr>
          <p:cNvPr id="51" name="Shape 11"/>
          <p:cNvSpPr/>
          <p:nvPr/>
        </p:nvSpPr>
        <p:spPr>
          <a:xfrm>
            <a:off x="6115050" y="1991171"/>
            <a:ext cx="0" cy="1214439"/>
          </a:xfrm>
          <a:prstGeom prst="line">
            <a:avLst/>
          </a:prstGeom>
          <a:ln w="38100">
            <a:solidFill>
              <a:srgbClr val="FF4800"/>
            </a:solidFill>
          </a:ln>
        </p:spPr>
        <p:txBody>
          <a:bodyPr lIns="45719" rIns="45719"/>
          <a:lstStyle/>
          <a:p>
            <a:pPr/>
          </a:p>
        </p:txBody>
      </p:sp>
      <p:sp>
        <p:nvSpPr>
          <p:cNvPr id="52" name="Text 12"/>
          <p:cNvSpPr txBox="1"/>
          <p:nvPr/>
        </p:nvSpPr>
        <p:spPr>
          <a:xfrm>
            <a:off x="6324600" y="2181671"/>
            <a:ext cx="2292858" cy="1845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500"/>
              </a:lnSpc>
              <a:spcBef>
                <a:spcPts val="600"/>
              </a:spcBef>
              <a:defRPr b="1" sz="1100">
                <a:latin typeface="Geist"/>
                <a:ea typeface="Geist"/>
                <a:cs typeface="Geist"/>
                <a:sym typeface="Geist"/>
              </a:defRPr>
            </a:lvl1pPr>
          </a:lstStyle>
          <a:p>
            <a:pPr/>
            <a:r>
              <a:t>Accept It</a:t>
            </a:r>
          </a:p>
        </p:txBody>
      </p:sp>
      <p:sp>
        <p:nvSpPr>
          <p:cNvPr id="53" name="Text 13"/>
          <p:cNvSpPr txBox="1"/>
          <p:nvPr/>
        </p:nvSpPr>
        <p:spPr>
          <a:xfrm>
            <a:off x="6324600" y="2457896"/>
            <a:ext cx="2292858" cy="3463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defRPr sz="900">
                <a:solidFill>
                  <a:srgbClr val="757575"/>
                </a:solidFill>
                <a:latin typeface="Geist"/>
                <a:ea typeface="Geist"/>
                <a:cs typeface="Geist"/>
                <a:sym typeface="Geist"/>
              </a:defRPr>
            </a:lvl1pPr>
          </a:lstStyle>
          <a:p>
            <a:pPr/>
            <a:r>
              <a:t>73% of US consumers feel they have no control over how companies use their data.</a:t>
            </a:r>
          </a:p>
        </p:txBody>
      </p:sp>
      <p:sp>
        <p:nvSpPr>
          <p:cNvPr id="54" name="Text 14"/>
          <p:cNvSpPr/>
          <p:nvPr/>
        </p:nvSpPr>
        <p:spPr>
          <a:xfrm>
            <a:off x="381000" y="3472308"/>
            <a:ext cx="8382000" cy="959943"/>
          </a:xfrm>
          <a:prstGeom prst="roundRect">
            <a:avLst>
              <a:gd name="adj" fmla="val 7938"/>
            </a:avLst>
          </a:prstGeom>
          <a:solidFill>
            <a:srgbClr val="FF4800"/>
          </a:solidFill>
          <a:ln w="12700">
            <a:miter lim="400000"/>
          </a:ln>
        </p:spPr>
        <p:txBody>
          <a:bodyPr lIns="45719" rIns="45719" anchor="ctr"/>
          <a:lstStyle/>
          <a:p>
            <a:pPr/>
          </a:p>
        </p:txBody>
      </p:sp>
      <p:sp>
        <p:nvSpPr>
          <p:cNvPr id="55" name="Text 15"/>
          <p:cNvSpPr txBox="1"/>
          <p:nvPr/>
        </p:nvSpPr>
        <p:spPr>
          <a:xfrm>
            <a:off x="530352" y="3700908"/>
            <a:ext cx="8083296" cy="2208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800"/>
              </a:lnSpc>
              <a:defRPr b="1" sz="1300">
                <a:latin typeface="Geist"/>
                <a:ea typeface="Geist"/>
                <a:cs typeface="Geist"/>
                <a:sym typeface="Geist"/>
              </a:defRPr>
            </a:lvl1pPr>
          </a:lstStyle>
          <a:p>
            <a:pPr/>
            <a:r>
              <a:t>Android holds 71% of the global smartphone market.</a:t>
            </a:r>
          </a:p>
        </p:txBody>
      </p:sp>
      <p:sp>
        <p:nvSpPr>
          <p:cNvPr id="56" name="Text 16"/>
          <p:cNvSpPr txBox="1"/>
          <p:nvPr/>
        </p:nvSpPr>
        <p:spPr>
          <a:xfrm>
            <a:off x="530352" y="4017019"/>
            <a:ext cx="8083296"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400"/>
              </a:lnSpc>
              <a:spcBef>
                <a:spcPts val="600"/>
              </a:spcBef>
              <a:defRPr sz="1000">
                <a:latin typeface="Geist"/>
                <a:ea typeface="Geist"/>
                <a:cs typeface="Geist"/>
                <a:sym typeface="Geist"/>
              </a:defRPr>
            </a:lvl1pPr>
          </a:lstStyle>
          <a:p>
            <a:pPr/>
            <a:r>
              <a:t>There is no privacy-preserving tap-to-pay option for Android.</a:t>
            </a:r>
          </a:p>
        </p:txBody>
      </p:sp>
      <p:sp>
        <p:nvSpPr>
          <p:cNvPr id="57" name="Text 17"/>
          <p:cNvSpPr txBox="1"/>
          <p:nvPr/>
        </p:nvSpPr>
        <p:spPr>
          <a:xfrm>
            <a:off x="304799" y="4737198"/>
            <a:ext cx="2430395"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400"/>
              </a:lnSpc>
              <a:defRPr sz="1000">
                <a:solidFill>
                  <a:srgbClr val="757575"/>
                </a:solidFill>
                <a:latin typeface="Geist"/>
                <a:ea typeface="Geist"/>
                <a:cs typeface="Geist"/>
                <a:sym typeface="Geist"/>
              </a:defRPr>
            </a:pPr>
            <a:r>
              <a:t>Sources: </a:t>
            </a:r>
            <a:r>
              <a:rPr u="sng">
                <a:solidFill>
                  <a:srgbClr val="0563C1"/>
                </a:solidFill>
                <a:uFill>
                  <a:solidFill>
                    <a:srgbClr val="0563C1"/>
                  </a:solidFill>
                </a:uFill>
                <a:hlinkClick r:id="rId2" invalidUrl="" action="" tgtFrame="" tooltip="" history="1" highlightClick="0" endSnd="0"/>
              </a:rPr>
              <a:t>Pew Research</a:t>
            </a:r>
            <a:r>
              <a:t>, </a:t>
            </a:r>
            <a:r>
              <a:rPr u="sng">
                <a:solidFill>
                  <a:srgbClr val="0563C1"/>
                </a:solidFill>
                <a:uFill>
                  <a:solidFill>
                    <a:srgbClr val="0563C1"/>
                  </a:solidFill>
                </a:uFill>
                <a:hlinkClick r:id="rId3" invalidUrl="" action="" tgtFrame="" tooltip="" history="1" highlightClick="0" endSnd="0"/>
              </a:rPr>
              <a:t>Exploding Topics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The Solution</a:t>
            </a:r>
          </a:p>
        </p:txBody>
      </p:sp>
      <p:sp>
        <p:nvSpPr>
          <p:cNvPr id="60" name="Text 1"/>
          <p:cNvSpPr txBox="1"/>
          <p:nvPr/>
        </p:nvSpPr>
        <p:spPr>
          <a:xfrm>
            <a:off x="380999" y="1800374"/>
            <a:ext cx="4069278" cy="5267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100"/>
              </a:lnSpc>
              <a:defRPr b="1" sz="1600">
                <a:solidFill>
                  <a:srgbClr val="FF4800"/>
                </a:solidFill>
                <a:latin typeface="Geist"/>
                <a:ea typeface="Geist"/>
                <a:cs typeface="Geist"/>
                <a:sym typeface="Geist"/>
              </a:defRPr>
            </a:lvl1pPr>
          </a:lstStyle>
          <a:p>
            <a:pPr/>
            <a:r>
              <a:t>Walt is the private alternative to Google Wallet.</a:t>
            </a:r>
          </a:p>
        </p:txBody>
      </p:sp>
      <p:sp>
        <p:nvSpPr>
          <p:cNvPr id="61" name="Text 2"/>
          <p:cNvSpPr txBox="1"/>
          <p:nvPr/>
        </p:nvSpPr>
        <p:spPr>
          <a:xfrm>
            <a:off x="380999" y="2535584"/>
            <a:ext cx="4069278" cy="3949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600"/>
              </a:lnSpc>
              <a:defRPr sz="1000">
                <a:latin typeface="Geist"/>
                <a:ea typeface="Geist"/>
                <a:cs typeface="Geist"/>
                <a:sym typeface="Geist"/>
              </a:defRPr>
            </a:lvl1pPr>
          </a:lstStyle>
          <a:p>
            <a:pPr/>
            <a:r>
              <a:t>A tap-to-pay wallet for Android that treats transaction data as sacred. No collection. No storage. No selling.</a:t>
            </a:r>
          </a:p>
        </p:txBody>
      </p:sp>
      <p:sp>
        <p:nvSpPr>
          <p:cNvPr id="62" name="Text 3"/>
          <p:cNvSpPr/>
          <p:nvPr/>
        </p:nvSpPr>
        <p:spPr>
          <a:xfrm>
            <a:off x="381000" y="3228825"/>
            <a:ext cx="228600" cy="228601"/>
          </a:xfrm>
          <a:prstGeom prst="roundRect">
            <a:avLst>
              <a:gd name="adj" fmla="val 50000"/>
            </a:avLst>
          </a:prstGeom>
          <a:solidFill>
            <a:srgbClr val="FF4800"/>
          </a:solidFill>
          <a:ln w="12700">
            <a:miter lim="400000"/>
          </a:ln>
        </p:spPr>
        <p:txBody>
          <a:bodyPr lIns="45719" rIns="45719" anchor="ctr"/>
          <a:lstStyle/>
          <a:p>
            <a:pPr/>
          </a:p>
        </p:txBody>
      </p:sp>
      <p:sp>
        <p:nvSpPr>
          <p:cNvPr id="63" name="Text 4"/>
          <p:cNvSpPr txBox="1"/>
          <p:nvPr/>
        </p:nvSpPr>
        <p:spPr>
          <a:xfrm>
            <a:off x="463451" y="3263057"/>
            <a:ext cx="64972" cy="148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b="1" sz="900">
                <a:latin typeface="Geist"/>
                <a:ea typeface="Geist"/>
                <a:cs typeface="Geist"/>
                <a:sym typeface="Geist"/>
              </a:defRPr>
            </a:lvl1pPr>
          </a:lstStyle>
          <a:p>
            <a:pPr/>
            <a:r>
              <a:t>1</a:t>
            </a:r>
          </a:p>
        </p:txBody>
      </p:sp>
      <p:sp>
        <p:nvSpPr>
          <p:cNvPr id="64" name="Text 5"/>
          <p:cNvSpPr txBox="1"/>
          <p:nvPr/>
        </p:nvSpPr>
        <p:spPr>
          <a:xfrm>
            <a:off x="723899" y="3228825"/>
            <a:ext cx="2712296" cy="1583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latin typeface="Geist"/>
                <a:ea typeface="Geist"/>
                <a:cs typeface="Geist"/>
                <a:sym typeface="Geist"/>
              </a:defRPr>
            </a:lvl1pPr>
          </a:lstStyle>
          <a:p>
            <a:pPr/>
            <a:r>
              <a:t>Transaction data stays encrypted on your device</a:t>
            </a:r>
          </a:p>
        </p:txBody>
      </p:sp>
      <p:sp>
        <p:nvSpPr>
          <p:cNvPr id="65" name="Text 6"/>
          <p:cNvSpPr/>
          <p:nvPr/>
        </p:nvSpPr>
        <p:spPr>
          <a:xfrm>
            <a:off x="381000" y="3571726"/>
            <a:ext cx="228600" cy="228601"/>
          </a:xfrm>
          <a:prstGeom prst="roundRect">
            <a:avLst>
              <a:gd name="adj" fmla="val 50000"/>
            </a:avLst>
          </a:prstGeom>
          <a:solidFill>
            <a:srgbClr val="FF4800"/>
          </a:solidFill>
          <a:ln w="12700">
            <a:miter lim="400000"/>
          </a:ln>
        </p:spPr>
        <p:txBody>
          <a:bodyPr lIns="45719" rIns="45719" anchor="ctr"/>
          <a:lstStyle/>
          <a:p>
            <a:pPr/>
          </a:p>
        </p:txBody>
      </p:sp>
      <p:sp>
        <p:nvSpPr>
          <p:cNvPr id="66" name="Text 7"/>
          <p:cNvSpPr txBox="1"/>
          <p:nvPr/>
        </p:nvSpPr>
        <p:spPr>
          <a:xfrm>
            <a:off x="463451" y="3605957"/>
            <a:ext cx="64972" cy="148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b="1" sz="900">
                <a:latin typeface="Geist"/>
                <a:ea typeface="Geist"/>
                <a:cs typeface="Geist"/>
                <a:sym typeface="Geist"/>
              </a:defRPr>
            </a:lvl1pPr>
          </a:lstStyle>
          <a:p>
            <a:pPr/>
            <a:r>
              <a:t>2</a:t>
            </a:r>
          </a:p>
        </p:txBody>
      </p:sp>
      <p:sp>
        <p:nvSpPr>
          <p:cNvPr id="67" name="Text 8"/>
          <p:cNvSpPr txBox="1"/>
          <p:nvPr/>
        </p:nvSpPr>
        <p:spPr>
          <a:xfrm>
            <a:off x="723900" y="3571726"/>
            <a:ext cx="1930500"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latin typeface="Geist"/>
                <a:ea typeface="Geist"/>
                <a:cs typeface="Geist"/>
                <a:sym typeface="Geist"/>
              </a:defRPr>
            </a:lvl1pPr>
          </a:lstStyle>
          <a:p>
            <a:pPr/>
            <a:r>
              <a:t>No server-side transaction storage</a:t>
            </a:r>
          </a:p>
        </p:txBody>
      </p:sp>
      <p:sp>
        <p:nvSpPr>
          <p:cNvPr id="68" name="Text 9"/>
          <p:cNvSpPr/>
          <p:nvPr/>
        </p:nvSpPr>
        <p:spPr>
          <a:xfrm>
            <a:off x="381000" y="3914626"/>
            <a:ext cx="228600" cy="228601"/>
          </a:xfrm>
          <a:prstGeom prst="roundRect">
            <a:avLst>
              <a:gd name="adj" fmla="val 50000"/>
            </a:avLst>
          </a:prstGeom>
          <a:solidFill>
            <a:srgbClr val="FF4800"/>
          </a:solidFill>
          <a:ln w="12700">
            <a:miter lim="400000"/>
          </a:ln>
        </p:spPr>
        <p:txBody>
          <a:bodyPr lIns="45719" rIns="45719" anchor="ctr"/>
          <a:lstStyle/>
          <a:p>
            <a:pPr/>
          </a:p>
        </p:txBody>
      </p:sp>
      <p:sp>
        <p:nvSpPr>
          <p:cNvPr id="69" name="Text 10"/>
          <p:cNvSpPr txBox="1"/>
          <p:nvPr/>
        </p:nvSpPr>
        <p:spPr>
          <a:xfrm>
            <a:off x="463451" y="3948857"/>
            <a:ext cx="64972" cy="148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b="1" sz="900">
                <a:latin typeface="Geist"/>
                <a:ea typeface="Geist"/>
                <a:cs typeface="Geist"/>
                <a:sym typeface="Geist"/>
              </a:defRPr>
            </a:lvl1pPr>
          </a:lstStyle>
          <a:p>
            <a:pPr/>
            <a:r>
              <a:t>3</a:t>
            </a:r>
          </a:p>
        </p:txBody>
      </p:sp>
      <p:sp>
        <p:nvSpPr>
          <p:cNvPr id="70" name="Text 11"/>
          <p:cNvSpPr txBox="1"/>
          <p:nvPr/>
        </p:nvSpPr>
        <p:spPr>
          <a:xfrm>
            <a:off x="723900" y="3914626"/>
            <a:ext cx="2218777"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latin typeface="Geist"/>
                <a:ea typeface="Geist"/>
                <a:cs typeface="Geist"/>
                <a:sym typeface="Geist"/>
              </a:defRPr>
            </a:lvl1pPr>
          </a:lstStyle>
          <a:p>
            <a:pPr/>
            <a:r>
              <a:t>Funded by users, not data monetization</a:t>
            </a:r>
          </a:p>
        </p:txBody>
      </p:sp>
      <p:sp>
        <p:nvSpPr>
          <p:cNvPr id="71" name="Text 12"/>
          <p:cNvSpPr/>
          <p:nvPr/>
        </p:nvSpPr>
        <p:spPr>
          <a:xfrm>
            <a:off x="4751487" y="1839366"/>
            <a:ext cx="4011513" cy="2264868"/>
          </a:xfrm>
          <a:prstGeom prst="roundRect">
            <a:avLst>
              <a:gd name="adj" fmla="val 5047"/>
            </a:avLst>
          </a:prstGeom>
          <a:solidFill>
            <a:srgbClr val="F5F5F5"/>
          </a:solidFill>
          <a:ln w="12700">
            <a:miter lim="400000"/>
          </a:ln>
        </p:spPr>
        <p:txBody>
          <a:bodyPr lIns="45719" rIns="45719" anchor="ctr"/>
          <a:lstStyle/>
          <a:p>
            <a:pPr/>
          </a:p>
        </p:txBody>
      </p:sp>
      <p:sp>
        <p:nvSpPr>
          <p:cNvPr id="72" name="Text 13"/>
          <p:cNvSpPr txBox="1"/>
          <p:nvPr/>
        </p:nvSpPr>
        <p:spPr>
          <a:xfrm>
            <a:off x="4980087" y="2067966"/>
            <a:ext cx="3625401"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defRPr sz="1000">
                <a:solidFill>
                  <a:srgbClr val="757575"/>
                </a:solidFill>
                <a:latin typeface="Geist"/>
                <a:ea typeface="Geist"/>
                <a:cs typeface="Geist"/>
                <a:sym typeface="Geist"/>
              </a:defRPr>
            </a:lvl1pPr>
          </a:lstStyle>
          <a:p>
            <a:pPr/>
            <a:r>
              <a:t>PHILOSOPHY</a:t>
            </a:r>
          </a:p>
        </p:txBody>
      </p:sp>
      <p:sp>
        <p:nvSpPr>
          <p:cNvPr id="73" name="Text 14"/>
          <p:cNvSpPr txBox="1"/>
          <p:nvPr/>
        </p:nvSpPr>
        <p:spPr>
          <a:xfrm>
            <a:off x="4980087" y="2406997"/>
            <a:ext cx="3625401" cy="11055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200"/>
              </a:lnSpc>
              <a:defRPr i="1" sz="1500">
                <a:latin typeface="Geist"/>
                <a:ea typeface="Geist"/>
                <a:cs typeface="Geist"/>
                <a:sym typeface="Geist"/>
              </a:defRPr>
            </a:lvl1pPr>
          </a:lstStyle>
          <a:p>
            <a:pPr/>
            <a:r>
              <a:t>No AI. No premium features. There's only one user flow that matters. Load a card, set Walt as default wallet, start tapping to pay.</a:t>
            </a:r>
          </a:p>
        </p:txBody>
      </p:sp>
      <p:sp>
        <p:nvSpPr>
          <p:cNvPr id="74" name="Text 15"/>
          <p:cNvSpPr txBox="1"/>
          <p:nvPr/>
        </p:nvSpPr>
        <p:spPr>
          <a:xfrm>
            <a:off x="4980087" y="3702396"/>
            <a:ext cx="3625401" cy="1583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solidFill>
                  <a:srgbClr val="FF4800"/>
                </a:solidFill>
                <a:latin typeface="Geist"/>
                <a:ea typeface="Geist"/>
                <a:cs typeface="Geist"/>
                <a:sym typeface="Geist"/>
              </a:defRPr>
            </a:lvl1pPr>
          </a:lstStyle>
          <a:p>
            <a:pPr/>
            <a:r>
              <a:t>Deliberately simple. Intentionally focused.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Product</a:t>
            </a:r>
          </a:p>
        </p:txBody>
      </p:sp>
      <p:sp>
        <p:nvSpPr>
          <p:cNvPr id="77" name="Text 1"/>
          <p:cNvSpPr txBox="1"/>
          <p:nvPr/>
        </p:nvSpPr>
        <p:spPr>
          <a:xfrm>
            <a:off x="304799" y="723900"/>
            <a:ext cx="8705090" cy="1976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600"/>
              </a:lnSpc>
              <a:spcBef>
                <a:spcPts val="600"/>
              </a:spcBef>
              <a:defRPr sz="1200">
                <a:solidFill>
                  <a:srgbClr val="757575"/>
                </a:solidFill>
                <a:latin typeface="Geist"/>
                <a:ea typeface="Geist"/>
                <a:cs typeface="Geist"/>
                <a:sym typeface="Geist"/>
              </a:defRPr>
            </a:lvl1pPr>
          </a:lstStyle>
          <a:p>
            <a:pPr/>
            <a:r>
              <a:t>Simple and straightforward. A predictable, familiar wallet app.</a:t>
            </a:r>
          </a:p>
        </p:txBody>
      </p:sp>
      <p:sp>
        <p:nvSpPr>
          <p:cNvPr id="78" name="Text 2"/>
          <p:cNvSpPr/>
          <p:nvPr/>
        </p:nvSpPr>
        <p:spPr>
          <a:xfrm>
            <a:off x="381000" y="1592461"/>
            <a:ext cx="2590800" cy="3048001"/>
          </a:xfrm>
          <a:prstGeom prst="roundRect">
            <a:avLst>
              <a:gd name="adj" fmla="val 4412"/>
            </a:avLst>
          </a:prstGeom>
          <a:solidFill>
            <a:srgbClr val="F5F5F5"/>
          </a:solidFill>
          <a:ln w="12700">
            <a:miter lim="400000"/>
          </a:ln>
        </p:spPr>
        <p:txBody>
          <a:bodyPr lIns="45719" rIns="45719" anchor="ctr"/>
          <a:lstStyle/>
          <a:p>
            <a:pPr/>
          </a:p>
        </p:txBody>
      </p:sp>
      <p:sp>
        <p:nvSpPr>
          <p:cNvPr id="79" name="Text 5"/>
          <p:cNvSpPr txBox="1"/>
          <p:nvPr/>
        </p:nvSpPr>
        <p:spPr>
          <a:xfrm>
            <a:off x="492181" y="1876643"/>
            <a:ext cx="2176273" cy="220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800"/>
              </a:lnSpc>
              <a:defRPr b="1" sz="1300">
                <a:latin typeface="Geist"/>
                <a:ea typeface="Geist"/>
                <a:cs typeface="Geist"/>
                <a:sym typeface="Geist"/>
              </a:defRPr>
            </a:lvl1pPr>
          </a:lstStyle>
          <a:p>
            <a:pPr/>
            <a:r>
              <a:t>Download</a:t>
            </a:r>
          </a:p>
        </p:txBody>
      </p:sp>
      <p:sp>
        <p:nvSpPr>
          <p:cNvPr id="80" name="Text 6"/>
          <p:cNvSpPr txBox="1"/>
          <p:nvPr/>
        </p:nvSpPr>
        <p:spPr>
          <a:xfrm>
            <a:off x="493630" y="2268954"/>
            <a:ext cx="1077790" cy="3463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defRPr sz="900">
                <a:solidFill>
                  <a:srgbClr val="757575"/>
                </a:solidFill>
                <a:latin typeface="Geist"/>
                <a:ea typeface="Geist"/>
                <a:cs typeface="Geist"/>
                <a:sym typeface="Geist"/>
              </a:defRPr>
            </a:lvl1pPr>
          </a:lstStyle>
          <a:p>
            <a:pPr/>
            <a:r>
              <a:t>Once generally available</a:t>
            </a:r>
          </a:p>
        </p:txBody>
      </p:sp>
      <p:sp>
        <p:nvSpPr>
          <p:cNvPr id="81" name="Text 7"/>
          <p:cNvSpPr/>
          <p:nvPr/>
        </p:nvSpPr>
        <p:spPr>
          <a:xfrm>
            <a:off x="3276600" y="1592461"/>
            <a:ext cx="2590800" cy="3048001"/>
          </a:xfrm>
          <a:prstGeom prst="roundRect">
            <a:avLst>
              <a:gd name="adj" fmla="val 4412"/>
            </a:avLst>
          </a:prstGeom>
          <a:solidFill>
            <a:srgbClr val="F5F5F5"/>
          </a:solidFill>
          <a:ln w="12700">
            <a:miter lim="400000"/>
          </a:ln>
        </p:spPr>
        <p:txBody>
          <a:bodyPr lIns="45719" rIns="45719" anchor="ctr"/>
          <a:lstStyle/>
          <a:p>
            <a:pPr/>
          </a:p>
        </p:txBody>
      </p:sp>
      <p:sp>
        <p:nvSpPr>
          <p:cNvPr id="82" name="Text 10"/>
          <p:cNvSpPr txBox="1"/>
          <p:nvPr/>
        </p:nvSpPr>
        <p:spPr>
          <a:xfrm>
            <a:off x="3369563" y="1876643"/>
            <a:ext cx="2176274" cy="220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800"/>
              </a:lnSpc>
              <a:defRPr b="1" sz="1300">
                <a:latin typeface="Geist"/>
                <a:ea typeface="Geist"/>
                <a:cs typeface="Geist"/>
                <a:sym typeface="Geist"/>
              </a:defRPr>
            </a:lvl1pPr>
          </a:lstStyle>
          <a:p>
            <a:pPr/>
            <a:r>
              <a:t>Add Cards</a:t>
            </a:r>
          </a:p>
        </p:txBody>
      </p:sp>
      <p:sp>
        <p:nvSpPr>
          <p:cNvPr id="83" name="Text 11"/>
          <p:cNvSpPr txBox="1"/>
          <p:nvPr/>
        </p:nvSpPr>
        <p:spPr>
          <a:xfrm>
            <a:off x="3369563" y="2209306"/>
            <a:ext cx="997457" cy="10575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defRPr sz="900">
                <a:solidFill>
                  <a:srgbClr val="757575"/>
                </a:solidFill>
                <a:latin typeface="Geist"/>
                <a:ea typeface="Geist"/>
                <a:cs typeface="Geist"/>
                <a:sym typeface="Geist"/>
              </a:defRPr>
            </a:lvl1pPr>
          </a:lstStyle>
          <a:p>
            <a:pPr/>
            <a:r>
              <a:t>Enter card details. Everything stays encrypted locally. Unencrypted card details never leave your device.</a:t>
            </a:r>
          </a:p>
        </p:txBody>
      </p:sp>
      <p:sp>
        <p:nvSpPr>
          <p:cNvPr id="84" name="Text 12"/>
          <p:cNvSpPr/>
          <p:nvPr/>
        </p:nvSpPr>
        <p:spPr>
          <a:xfrm>
            <a:off x="6172200" y="1592461"/>
            <a:ext cx="2590800" cy="3048001"/>
          </a:xfrm>
          <a:prstGeom prst="roundRect">
            <a:avLst>
              <a:gd name="adj" fmla="val 4412"/>
            </a:avLst>
          </a:prstGeom>
          <a:solidFill>
            <a:srgbClr val="F5F5F5"/>
          </a:solidFill>
          <a:ln w="12700">
            <a:miter lim="400000"/>
          </a:ln>
        </p:spPr>
        <p:txBody>
          <a:bodyPr lIns="45719" rIns="45719" anchor="ctr"/>
          <a:lstStyle/>
          <a:p>
            <a:pPr/>
          </a:p>
        </p:txBody>
      </p:sp>
      <p:sp>
        <p:nvSpPr>
          <p:cNvPr id="85" name="Text 15"/>
          <p:cNvSpPr txBox="1"/>
          <p:nvPr/>
        </p:nvSpPr>
        <p:spPr>
          <a:xfrm>
            <a:off x="6246946" y="1876643"/>
            <a:ext cx="2176273" cy="220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800"/>
              </a:lnSpc>
              <a:defRPr b="1" sz="1300">
                <a:latin typeface="Geist"/>
                <a:ea typeface="Geist"/>
                <a:cs typeface="Geist"/>
                <a:sym typeface="Geist"/>
              </a:defRPr>
            </a:lvl1pPr>
          </a:lstStyle>
          <a:p>
            <a:pPr/>
            <a:r>
              <a:t>Tap to Pay</a:t>
            </a:r>
          </a:p>
        </p:txBody>
      </p:sp>
      <p:sp>
        <p:nvSpPr>
          <p:cNvPr id="86" name="Text 16"/>
          <p:cNvSpPr txBox="1"/>
          <p:nvPr/>
        </p:nvSpPr>
        <p:spPr>
          <a:xfrm>
            <a:off x="6246946" y="2209306"/>
            <a:ext cx="1077790" cy="12353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defRPr sz="900">
                <a:solidFill>
                  <a:srgbClr val="757575"/>
                </a:solidFill>
                <a:latin typeface="Geist"/>
                <a:ea typeface="Geist"/>
                <a:cs typeface="Geist"/>
                <a:sym typeface="Geist"/>
              </a:defRPr>
            </a:lvl1pPr>
          </a:lstStyle>
          <a:p>
            <a:pPr/>
            <a:r>
              <a:t>Hold your phone near any NFC terminal. Same predictable experience you're used to with Google Wallet or Apple Pay.</a:t>
            </a:r>
          </a:p>
        </p:txBody>
      </p:sp>
      <p:pic>
        <p:nvPicPr>
          <p:cNvPr id="87" name="pasted-movie.png" descr="pasted-movie.png"/>
          <p:cNvPicPr>
            <a:picLocks noChangeAspect="1"/>
          </p:cNvPicPr>
          <p:nvPr/>
        </p:nvPicPr>
        <p:blipFill>
          <a:blip r:embed="rId2">
            <a:extLst/>
          </a:blip>
          <a:stretch>
            <a:fillRect/>
          </a:stretch>
        </p:blipFill>
        <p:spPr>
          <a:xfrm>
            <a:off x="1665410" y="1853052"/>
            <a:ext cx="1077791" cy="2526818"/>
          </a:xfrm>
          <a:prstGeom prst="rect">
            <a:avLst/>
          </a:prstGeom>
          <a:ln w="12700">
            <a:miter lim="400000"/>
          </a:ln>
        </p:spPr>
      </p:pic>
      <p:pic>
        <p:nvPicPr>
          <p:cNvPr id="88" name="pasted-movie.png" descr="pasted-movie.png"/>
          <p:cNvPicPr>
            <a:picLocks noChangeAspect="1"/>
          </p:cNvPicPr>
          <p:nvPr/>
        </p:nvPicPr>
        <p:blipFill>
          <a:blip r:embed="rId3">
            <a:extLst/>
          </a:blip>
          <a:stretch>
            <a:fillRect/>
          </a:stretch>
        </p:blipFill>
        <p:spPr>
          <a:xfrm>
            <a:off x="4582860" y="1853052"/>
            <a:ext cx="1077790" cy="2526818"/>
          </a:xfrm>
          <a:prstGeom prst="rect">
            <a:avLst/>
          </a:prstGeom>
          <a:ln w="12700">
            <a:miter lim="400000"/>
          </a:ln>
        </p:spPr>
      </p:pic>
      <p:pic>
        <p:nvPicPr>
          <p:cNvPr id="89" name="pasted-movie.png" descr="pasted-movie.png"/>
          <p:cNvPicPr>
            <a:picLocks noChangeAspect="1"/>
          </p:cNvPicPr>
          <p:nvPr/>
        </p:nvPicPr>
        <p:blipFill>
          <a:blip r:embed="rId4">
            <a:extLst/>
          </a:blip>
          <a:stretch>
            <a:fillRect/>
          </a:stretch>
        </p:blipFill>
        <p:spPr>
          <a:xfrm>
            <a:off x="7575056" y="1853052"/>
            <a:ext cx="1077791" cy="252681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Why Now?</a:t>
            </a:r>
          </a:p>
        </p:txBody>
      </p:sp>
      <p:sp>
        <p:nvSpPr>
          <p:cNvPr id="92" name="Text 1"/>
          <p:cNvSpPr/>
          <p:nvPr/>
        </p:nvSpPr>
        <p:spPr>
          <a:xfrm>
            <a:off x="381000" y="1524445"/>
            <a:ext cx="2667000" cy="1323678"/>
          </a:xfrm>
          <a:prstGeom prst="roundRect">
            <a:avLst>
              <a:gd name="adj" fmla="val 5757"/>
            </a:avLst>
          </a:prstGeom>
          <a:solidFill>
            <a:srgbClr val="F5F5F5"/>
          </a:solidFill>
          <a:ln w="12700">
            <a:miter lim="400000"/>
          </a:ln>
        </p:spPr>
        <p:txBody>
          <a:bodyPr lIns="45719" rIns="45719" anchor="ctr"/>
          <a:lstStyle/>
          <a:p>
            <a:pPr/>
          </a:p>
        </p:txBody>
      </p:sp>
      <p:sp>
        <p:nvSpPr>
          <p:cNvPr id="93" name="Text 2"/>
          <p:cNvSpPr txBox="1"/>
          <p:nvPr/>
        </p:nvSpPr>
        <p:spPr>
          <a:xfrm>
            <a:off x="552449" y="1695896"/>
            <a:ext cx="2370584"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spcBef>
                <a:spcPts val="600"/>
              </a:spcBef>
              <a:defRPr b="1" sz="900">
                <a:solidFill>
                  <a:srgbClr val="FF4800"/>
                </a:solidFill>
                <a:latin typeface="Geist"/>
                <a:ea typeface="Geist"/>
                <a:cs typeface="Geist"/>
                <a:sym typeface="Geist"/>
              </a:defRPr>
            </a:lvl1pPr>
          </a:lstStyle>
          <a:p>
            <a:pPr/>
            <a:r>
              <a:t>PRIVACY AWARENESS SURGING</a:t>
            </a:r>
          </a:p>
        </p:txBody>
      </p:sp>
      <p:sp>
        <p:nvSpPr>
          <p:cNvPr id="94" name="Text 3"/>
          <p:cNvSpPr txBox="1"/>
          <p:nvPr/>
        </p:nvSpPr>
        <p:spPr>
          <a:xfrm>
            <a:off x="552449" y="1919932"/>
            <a:ext cx="2370584" cy="3472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900"/>
              </a:lnSpc>
              <a:spcBef>
                <a:spcPts val="300"/>
              </a:spcBef>
              <a:defRPr b="1">
                <a:latin typeface="Geist"/>
                <a:ea typeface="Geist"/>
                <a:cs typeface="Geist"/>
                <a:sym typeface="Geist"/>
              </a:defRPr>
            </a:lvl1pPr>
          </a:lstStyle>
          <a:p>
            <a:pPr/>
            <a:r>
              <a:t>300K+</a:t>
            </a:r>
          </a:p>
        </p:txBody>
      </p:sp>
      <p:sp>
        <p:nvSpPr>
          <p:cNvPr id="95" name="Text 4"/>
          <p:cNvSpPr txBox="1"/>
          <p:nvPr/>
        </p:nvSpPr>
        <p:spPr>
          <a:xfrm>
            <a:off x="552449" y="2356692"/>
            <a:ext cx="2370584" cy="3006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sz="900">
                <a:solidFill>
                  <a:srgbClr val="757575"/>
                </a:solidFill>
                <a:latin typeface="Geist"/>
                <a:ea typeface="Geist"/>
                <a:cs typeface="Geist"/>
                <a:sym typeface="Geist"/>
              </a:defRPr>
            </a:lvl1pPr>
          </a:lstStyle>
          <a:p>
            <a:pPr/>
            <a:r>
              <a:t>r/degoogle members with 8K weekly conversations</a:t>
            </a:r>
          </a:p>
        </p:txBody>
      </p:sp>
      <p:sp>
        <p:nvSpPr>
          <p:cNvPr id="96" name="Text 5"/>
          <p:cNvSpPr/>
          <p:nvPr/>
        </p:nvSpPr>
        <p:spPr>
          <a:xfrm>
            <a:off x="3238500" y="1524445"/>
            <a:ext cx="2667000" cy="1323678"/>
          </a:xfrm>
          <a:prstGeom prst="roundRect">
            <a:avLst>
              <a:gd name="adj" fmla="val 5757"/>
            </a:avLst>
          </a:prstGeom>
          <a:solidFill>
            <a:srgbClr val="F5F5F5"/>
          </a:solidFill>
          <a:ln w="12700">
            <a:miter lim="400000"/>
          </a:ln>
        </p:spPr>
        <p:txBody>
          <a:bodyPr lIns="45719" rIns="45719" anchor="ctr"/>
          <a:lstStyle/>
          <a:p>
            <a:pPr/>
          </a:p>
        </p:txBody>
      </p:sp>
      <p:sp>
        <p:nvSpPr>
          <p:cNvPr id="97" name="Text 6"/>
          <p:cNvSpPr txBox="1"/>
          <p:nvPr/>
        </p:nvSpPr>
        <p:spPr>
          <a:xfrm>
            <a:off x="3409949" y="1695896"/>
            <a:ext cx="2370584"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spcBef>
                <a:spcPts val="600"/>
              </a:spcBef>
              <a:defRPr b="1" sz="900">
                <a:solidFill>
                  <a:srgbClr val="FF4800"/>
                </a:solidFill>
                <a:latin typeface="Geist"/>
                <a:ea typeface="Geist"/>
                <a:cs typeface="Geist"/>
                <a:sym typeface="Geist"/>
              </a:defRPr>
            </a:lvl1pPr>
          </a:lstStyle>
          <a:p>
            <a:pPr/>
            <a:r>
              <a:t>TAP-TO-PAY EXPLODING</a:t>
            </a:r>
          </a:p>
        </p:txBody>
      </p:sp>
      <p:sp>
        <p:nvSpPr>
          <p:cNvPr id="98" name="Text 7"/>
          <p:cNvSpPr txBox="1"/>
          <p:nvPr/>
        </p:nvSpPr>
        <p:spPr>
          <a:xfrm>
            <a:off x="3409949" y="1894532"/>
            <a:ext cx="2370584" cy="3472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900"/>
              </a:lnSpc>
              <a:spcBef>
                <a:spcPts val="300"/>
              </a:spcBef>
              <a:defRPr b="1">
                <a:latin typeface="Geist"/>
                <a:ea typeface="Geist"/>
                <a:cs typeface="Geist"/>
                <a:sym typeface="Geist"/>
              </a:defRPr>
            </a:lvl1pPr>
          </a:lstStyle>
          <a:p>
            <a:pPr/>
            <a:r>
              <a:t>91%</a:t>
            </a:r>
          </a:p>
        </p:txBody>
      </p:sp>
      <p:sp>
        <p:nvSpPr>
          <p:cNvPr id="99" name="Text 8"/>
          <p:cNvSpPr txBox="1"/>
          <p:nvPr/>
        </p:nvSpPr>
        <p:spPr>
          <a:xfrm>
            <a:off x="3409949" y="2356692"/>
            <a:ext cx="2370584" cy="3006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sz="900">
                <a:solidFill>
                  <a:srgbClr val="757575"/>
                </a:solidFill>
                <a:latin typeface="Geist"/>
                <a:ea typeface="Geist"/>
                <a:cs typeface="Geist"/>
                <a:sym typeface="Geist"/>
              </a:defRPr>
            </a:lvl1pPr>
          </a:lstStyle>
          <a:p>
            <a:pPr/>
            <a:r>
              <a:t>of UK 25-34 year-olds use contactless regularly</a:t>
            </a:r>
          </a:p>
        </p:txBody>
      </p:sp>
      <p:sp>
        <p:nvSpPr>
          <p:cNvPr id="100" name="Text 9"/>
          <p:cNvSpPr/>
          <p:nvPr/>
        </p:nvSpPr>
        <p:spPr>
          <a:xfrm>
            <a:off x="6098769" y="1503366"/>
            <a:ext cx="2657906" cy="1323678"/>
          </a:xfrm>
          <a:prstGeom prst="roundRect">
            <a:avLst>
              <a:gd name="adj" fmla="val 5757"/>
            </a:avLst>
          </a:prstGeom>
          <a:solidFill>
            <a:srgbClr val="F5F5F5"/>
          </a:solidFill>
          <a:ln w="12700">
            <a:miter lim="400000"/>
          </a:ln>
        </p:spPr>
        <p:txBody>
          <a:bodyPr lIns="45719" rIns="45719" anchor="ctr"/>
          <a:lstStyle/>
          <a:p>
            <a:pPr/>
          </a:p>
        </p:txBody>
      </p:sp>
      <p:sp>
        <p:nvSpPr>
          <p:cNvPr id="101" name="Text 10"/>
          <p:cNvSpPr txBox="1"/>
          <p:nvPr/>
        </p:nvSpPr>
        <p:spPr>
          <a:xfrm>
            <a:off x="6267449" y="1695896"/>
            <a:ext cx="2370584"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spcBef>
                <a:spcPts val="600"/>
              </a:spcBef>
              <a:defRPr b="1" sz="900">
                <a:solidFill>
                  <a:srgbClr val="FF4800"/>
                </a:solidFill>
                <a:latin typeface="Geist"/>
                <a:ea typeface="Geist"/>
                <a:cs typeface="Geist"/>
                <a:sym typeface="Geist"/>
              </a:defRPr>
            </a:lvl1pPr>
          </a:lstStyle>
          <a:p>
            <a:pPr/>
            <a:r>
              <a:t>LEGISLASTION</a:t>
            </a:r>
          </a:p>
        </p:txBody>
      </p:sp>
      <p:sp>
        <p:nvSpPr>
          <p:cNvPr id="102" name="Text 11"/>
          <p:cNvSpPr txBox="1"/>
          <p:nvPr/>
        </p:nvSpPr>
        <p:spPr>
          <a:xfrm>
            <a:off x="6242430" y="1894532"/>
            <a:ext cx="2420622" cy="3472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900"/>
              </a:lnSpc>
              <a:spcBef>
                <a:spcPts val="300"/>
              </a:spcBef>
              <a:defRPr b="1">
                <a:latin typeface="Geist"/>
                <a:ea typeface="Geist"/>
                <a:cs typeface="Geist"/>
                <a:sym typeface="Geist"/>
              </a:defRPr>
            </a:lvl1pPr>
          </a:lstStyle>
          <a:p>
            <a:pPr/>
            <a:r>
              <a:t>Digital Markets Act</a:t>
            </a:r>
          </a:p>
        </p:txBody>
      </p:sp>
      <p:sp>
        <p:nvSpPr>
          <p:cNvPr id="103" name="Text 12"/>
          <p:cNvSpPr txBox="1"/>
          <p:nvPr/>
        </p:nvSpPr>
        <p:spPr>
          <a:xfrm>
            <a:off x="6267449" y="2362815"/>
            <a:ext cx="2370584" cy="3006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defRPr sz="900">
                <a:solidFill>
                  <a:srgbClr val="757575"/>
                </a:solidFill>
                <a:latin typeface="Geist"/>
                <a:ea typeface="Geist"/>
                <a:cs typeface="Geist"/>
                <a:sym typeface="Geist"/>
              </a:defRPr>
            </a:lvl1pPr>
          </a:lstStyle>
          <a:p>
            <a:pPr/>
            <a:r>
              <a:t>Prior to July 2024, it was not possible to build a replacement for Google Wallet.</a:t>
            </a:r>
          </a:p>
        </p:txBody>
      </p:sp>
      <p:sp>
        <p:nvSpPr>
          <p:cNvPr id="104" name="Text 13"/>
          <p:cNvSpPr/>
          <p:nvPr/>
        </p:nvSpPr>
        <p:spPr>
          <a:xfrm>
            <a:off x="381000" y="3000524"/>
            <a:ext cx="2844850" cy="1418631"/>
          </a:xfrm>
          <a:prstGeom prst="roundRect">
            <a:avLst>
              <a:gd name="adj" fmla="val 5371"/>
            </a:avLst>
          </a:prstGeom>
          <a:solidFill>
            <a:srgbClr val="F5F5F5"/>
          </a:solidFill>
          <a:ln w="12700">
            <a:miter lim="400000"/>
          </a:ln>
        </p:spPr>
        <p:txBody>
          <a:bodyPr lIns="45719" rIns="45719" anchor="ctr"/>
          <a:lstStyle/>
          <a:p>
            <a:pPr/>
          </a:p>
        </p:txBody>
      </p:sp>
      <p:sp>
        <p:nvSpPr>
          <p:cNvPr id="105" name="Text 14"/>
          <p:cNvSpPr txBox="1"/>
          <p:nvPr/>
        </p:nvSpPr>
        <p:spPr>
          <a:xfrm>
            <a:off x="552450" y="3171974"/>
            <a:ext cx="2551989" cy="158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spcBef>
                <a:spcPts val="700"/>
              </a:spcBef>
              <a:defRPr b="1" sz="900">
                <a:solidFill>
                  <a:srgbClr val="FF4800"/>
                </a:solidFill>
                <a:latin typeface="Geist"/>
                <a:ea typeface="Geist"/>
                <a:cs typeface="Geist"/>
                <a:sym typeface="Geist"/>
              </a:defRPr>
            </a:lvl1pPr>
          </a:lstStyle>
          <a:p>
            <a:pPr/>
            <a:r>
              <a:t>Privacy Alternatives Winning</a:t>
            </a:r>
          </a:p>
        </p:txBody>
      </p:sp>
      <p:sp>
        <p:nvSpPr>
          <p:cNvPr id="106" name="Text 15"/>
          <p:cNvSpPr txBox="1"/>
          <p:nvPr/>
        </p:nvSpPr>
        <p:spPr>
          <a:xfrm>
            <a:off x="552450" y="3440460"/>
            <a:ext cx="2551989" cy="3463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defRPr sz="900">
                <a:latin typeface="Geist"/>
                <a:ea typeface="Geist"/>
                <a:cs typeface="Geist"/>
                <a:sym typeface="Geist"/>
              </a:defRPr>
            </a:lvl1pPr>
          </a:lstStyle>
          <a:p>
            <a:pPr/>
            <a:r>
              <a:t>Google Search competes with DuckDuckGo, ChatGPT</a:t>
            </a:r>
          </a:p>
        </p:txBody>
      </p:sp>
      <p:sp>
        <p:nvSpPr>
          <p:cNvPr id="107" name="Text 16"/>
          <p:cNvSpPr txBox="1"/>
          <p:nvPr/>
        </p:nvSpPr>
        <p:spPr>
          <a:xfrm>
            <a:off x="552450" y="3844082"/>
            <a:ext cx="2551989" cy="1685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spcBef>
                <a:spcPts val="300"/>
              </a:spcBef>
              <a:defRPr sz="900">
                <a:latin typeface="Geist"/>
                <a:ea typeface="Geist"/>
                <a:cs typeface="Geist"/>
                <a:sym typeface="Geist"/>
              </a:defRPr>
            </a:lvl1pPr>
          </a:lstStyle>
          <a:p>
            <a:pPr/>
            <a:r>
              <a:t>Gmail competes with ProtonMail, Hey.com</a:t>
            </a:r>
          </a:p>
        </p:txBody>
      </p:sp>
      <p:sp>
        <p:nvSpPr>
          <p:cNvPr id="108" name="Text 17"/>
          <p:cNvSpPr txBox="1"/>
          <p:nvPr/>
        </p:nvSpPr>
        <p:spPr>
          <a:xfrm>
            <a:off x="552450" y="4064942"/>
            <a:ext cx="2551989" cy="1685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spcBef>
                <a:spcPts val="300"/>
              </a:spcBef>
              <a:defRPr sz="900">
                <a:latin typeface="Geist"/>
                <a:ea typeface="Geist"/>
                <a:cs typeface="Geist"/>
                <a:sym typeface="Geist"/>
              </a:defRPr>
            </a:lvl1pPr>
          </a:lstStyle>
          <a:p>
            <a:pPr/>
            <a:r>
              <a:t>Chrome competes with Firefox, Brave</a:t>
            </a:r>
          </a:p>
        </p:txBody>
      </p:sp>
      <p:sp>
        <p:nvSpPr>
          <p:cNvPr id="109" name="Text 18"/>
          <p:cNvSpPr/>
          <p:nvPr/>
        </p:nvSpPr>
        <p:spPr>
          <a:xfrm>
            <a:off x="3416349" y="3170783"/>
            <a:ext cx="5346651" cy="1078112"/>
          </a:xfrm>
          <a:prstGeom prst="roundRect">
            <a:avLst>
              <a:gd name="adj" fmla="val 7068"/>
            </a:avLst>
          </a:prstGeom>
          <a:solidFill>
            <a:srgbClr val="FF4800"/>
          </a:solidFill>
          <a:ln w="12700">
            <a:miter lim="400000"/>
          </a:ln>
        </p:spPr>
        <p:txBody>
          <a:bodyPr lIns="45719" rIns="45719" anchor="ctr"/>
          <a:lstStyle/>
          <a:p>
            <a:pPr/>
          </a:p>
        </p:txBody>
      </p:sp>
      <p:sp>
        <p:nvSpPr>
          <p:cNvPr id="110" name="Text 19"/>
          <p:cNvSpPr txBox="1"/>
          <p:nvPr/>
        </p:nvSpPr>
        <p:spPr>
          <a:xfrm>
            <a:off x="3537762" y="3342232"/>
            <a:ext cx="5103825" cy="2208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800"/>
              </a:lnSpc>
              <a:defRPr b="1" sz="1300">
                <a:latin typeface="Geist"/>
                <a:ea typeface="Geist"/>
                <a:cs typeface="Geist"/>
                <a:sym typeface="Geist"/>
              </a:defRPr>
            </a:lvl1pPr>
          </a:lstStyle>
          <a:p>
            <a:pPr/>
            <a:r>
              <a:t>The Gap</a:t>
            </a:r>
          </a:p>
        </p:txBody>
      </p:sp>
      <p:sp>
        <p:nvSpPr>
          <p:cNvPr id="111" name="Text 20"/>
          <p:cNvSpPr txBox="1"/>
          <p:nvPr/>
        </p:nvSpPr>
        <p:spPr>
          <a:xfrm>
            <a:off x="3537762" y="3677394"/>
            <a:ext cx="5103825" cy="3721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500"/>
              </a:lnSpc>
              <a:spcBef>
                <a:spcPts val="700"/>
              </a:spcBef>
              <a:defRPr sz="1000">
                <a:latin typeface="Geist"/>
                <a:ea typeface="Geist"/>
                <a:cs typeface="Geist"/>
                <a:sym typeface="Geist"/>
              </a:defRPr>
            </a:lvl1pPr>
          </a:lstStyle>
          <a:p>
            <a:pPr/>
            <a:r>
              <a:t>Every major Google product has a privacy-focused competitor. However, competition was for Google Wallet was only unlocked in late 2024.</a:t>
            </a:r>
          </a:p>
        </p:txBody>
      </p:sp>
      <p:sp>
        <p:nvSpPr>
          <p:cNvPr id="112" name="Text 21"/>
          <p:cNvSpPr txBox="1"/>
          <p:nvPr/>
        </p:nvSpPr>
        <p:spPr>
          <a:xfrm>
            <a:off x="313105" y="4836860"/>
            <a:ext cx="2339463"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400"/>
              </a:lnSpc>
              <a:defRPr sz="1000">
                <a:solidFill>
                  <a:srgbClr val="757575"/>
                </a:solidFill>
                <a:latin typeface="Geist"/>
                <a:ea typeface="Geist"/>
                <a:cs typeface="Geist"/>
                <a:sym typeface="Geist"/>
              </a:defRPr>
            </a:pPr>
            <a:r>
              <a:t>Sources: </a:t>
            </a:r>
            <a:r>
              <a:rPr u="sng">
                <a:solidFill>
                  <a:srgbClr val="0563C1"/>
                </a:solidFill>
                <a:uFill>
                  <a:solidFill>
                    <a:srgbClr val="0563C1"/>
                  </a:solidFill>
                </a:uFill>
                <a:hlinkClick r:id="rId2" invalidUrl="" action="" tgtFrame="" tooltip="" history="1" highlightClick="0" endSnd="0"/>
              </a:rPr>
              <a:t>European Central Bank</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Market Size</a:t>
            </a:r>
          </a:p>
        </p:txBody>
      </p:sp>
      <p:sp>
        <p:nvSpPr>
          <p:cNvPr id="115" name="Text 1"/>
          <p:cNvSpPr/>
          <p:nvPr/>
        </p:nvSpPr>
        <p:spPr>
          <a:xfrm>
            <a:off x="381000" y="933748"/>
            <a:ext cx="4038600" cy="1257152"/>
          </a:xfrm>
          <a:prstGeom prst="roundRect">
            <a:avLst>
              <a:gd name="adj" fmla="val 9092"/>
            </a:avLst>
          </a:prstGeom>
          <a:solidFill>
            <a:srgbClr val="F5F5F5"/>
          </a:solidFill>
          <a:ln w="12700">
            <a:miter lim="400000"/>
          </a:ln>
        </p:spPr>
        <p:txBody>
          <a:bodyPr lIns="45719" rIns="45719" anchor="ctr"/>
          <a:lstStyle/>
          <a:p>
            <a:pPr/>
          </a:p>
        </p:txBody>
      </p:sp>
      <p:sp>
        <p:nvSpPr>
          <p:cNvPr id="116" name="Shape 2"/>
          <p:cNvSpPr/>
          <p:nvPr/>
        </p:nvSpPr>
        <p:spPr>
          <a:xfrm flipH="1">
            <a:off x="400049" y="933748"/>
            <a:ext cx="2" cy="1257152"/>
          </a:xfrm>
          <a:prstGeom prst="line">
            <a:avLst/>
          </a:prstGeom>
          <a:ln w="38100">
            <a:solidFill>
              <a:srgbClr val="FF4800"/>
            </a:solidFill>
          </a:ln>
        </p:spPr>
        <p:txBody>
          <a:bodyPr lIns="45719" rIns="45719"/>
          <a:lstStyle/>
          <a:p>
            <a:pPr/>
          </a:p>
        </p:txBody>
      </p:sp>
      <p:sp>
        <p:nvSpPr>
          <p:cNvPr id="117" name="Text 3"/>
          <p:cNvSpPr txBox="1"/>
          <p:nvPr/>
        </p:nvSpPr>
        <p:spPr>
          <a:xfrm>
            <a:off x="609599" y="1124248"/>
            <a:ext cx="3691892" cy="148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spcBef>
                <a:spcPts val="300"/>
              </a:spcBef>
              <a:defRPr sz="900">
                <a:solidFill>
                  <a:srgbClr val="757575"/>
                </a:solidFill>
                <a:latin typeface="Geist"/>
                <a:ea typeface="Geist"/>
                <a:cs typeface="Geist"/>
                <a:sym typeface="Geist"/>
              </a:defRPr>
            </a:lvl1pPr>
          </a:lstStyle>
          <a:p>
            <a:pPr/>
            <a:r>
              <a:t>TAM - TOTAL ADDRESSABLE MARKET</a:t>
            </a:r>
          </a:p>
        </p:txBody>
      </p:sp>
      <p:sp>
        <p:nvSpPr>
          <p:cNvPr id="118" name="Text 4"/>
          <p:cNvSpPr txBox="1"/>
          <p:nvPr/>
        </p:nvSpPr>
        <p:spPr>
          <a:xfrm>
            <a:off x="609599" y="1322337"/>
            <a:ext cx="3691892" cy="4547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700"/>
              </a:lnSpc>
              <a:defRPr b="1" sz="2700">
                <a:latin typeface="Geist"/>
                <a:ea typeface="Geist"/>
                <a:cs typeface="Geist"/>
                <a:sym typeface="Geist"/>
              </a:defRPr>
            </a:lvl1pPr>
          </a:lstStyle>
          <a:p>
            <a:pPr/>
            <a:r>
              <a:t>$18.7B</a:t>
            </a:r>
          </a:p>
        </p:txBody>
      </p:sp>
      <p:sp>
        <p:nvSpPr>
          <p:cNvPr id="119" name="Text 5"/>
          <p:cNvSpPr txBox="1"/>
          <p:nvPr/>
        </p:nvSpPr>
        <p:spPr>
          <a:xfrm>
            <a:off x="609599" y="1840408"/>
            <a:ext cx="3691892" cy="1482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spcBef>
                <a:spcPts val="300"/>
              </a:spcBef>
              <a:defRPr sz="900">
                <a:solidFill>
                  <a:srgbClr val="757575"/>
                </a:solidFill>
                <a:latin typeface="Geist"/>
                <a:ea typeface="Geist"/>
                <a:cs typeface="Geist"/>
                <a:sym typeface="Geist"/>
              </a:defRPr>
            </a:lvl1pPr>
          </a:lstStyle>
          <a:p>
            <a:pPr/>
            <a:r>
              <a:t>Global mobile wallet market (2024)</a:t>
            </a:r>
          </a:p>
        </p:txBody>
      </p:sp>
      <p:sp>
        <p:nvSpPr>
          <p:cNvPr id="120" name="Text 6"/>
          <p:cNvSpPr/>
          <p:nvPr/>
        </p:nvSpPr>
        <p:spPr>
          <a:xfrm>
            <a:off x="381000" y="2343299"/>
            <a:ext cx="4038600" cy="1257151"/>
          </a:xfrm>
          <a:prstGeom prst="roundRect">
            <a:avLst>
              <a:gd name="adj" fmla="val 9092"/>
            </a:avLst>
          </a:prstGeom>
          <a:solidFill>
            <a:srgbClr val="F5F5F5"/>
          </a:solidFill>
          <a:ln w="12700">
            <a:miter lim="400000"/>
          </a:ln>
        </p:spPr>
        <p:txBody>
          <a:bodyPr lIns="45719" rIns="45719" anchor="ctr"/>
          <a:lstStyle/>
          <a:p>
            <a:pPr/>
          </a:p>
        </p:txBody>
      </p:sp>
      <p:sp>
        <p:nvSpPr>
          <p:cNvPr id="121" name="Shape 7"/>
          <p:cNvSpPr/>
          <p:nvPr/>
        </p:nvSpPr>
        <p:spPr>
          <a:xfrm flipH="1">
            <a:off x="400049" y="2343299"/>
            <a:ext cx="2" cy="1257152"/>
          </a:xfrm>
          <a:prstGeom prst="line">
            <a:avLst/>
          </a:prstGeom>
          <a:ln w="38100">
            <a:solidFill>
              <a:srgbClr val="FF4800"/>
            </a:solidFill>
          </a:ln>
        </p:spPr>
        <p:txBody>
          <a:bodyPr lIns="45719" rIns="45719"/>
          <a:lstStyle/>
          <a:p>
            <a:pPr/>
          </a:p>
        </p:txBody>
      </p:sp>
      <p:sp>
        <p:nvSpPr>
          <p:cNvPr id="122" name="Text 8"/>
          <p:cNvSpPr txBox="1"/>
          <p:nvPr/>
        </p:nvSpPr>
        <p:spPr>
          <a:xfrm>
            <a:off x="609599" y="2533799"/>
            <a:ext cx="3691892" cy="148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spcBef>
                <a:spcPts val="300"/>
              </a:spcBef>
              <a:defRPr sz="900">
                <a:solidFill>
                  <a:srgbClr val="757575"/>
                </a:solidFill>
                <a:latin typeface="Geist"/>
                <a:ea typeface="Geist"/>
                <a:cs typeface="Geist"/>
                <a:sym typeface="Geist"/>
              </a:defRPr>
            </a:lvl1pPr>
          </a:lstStyle>
          <a:p>
            <a:pPr/>
            <a:r>
              <a:t>SAM - SERVICEABLE ADDRESSABLE MARKET</a:t>
            </a:r>
          </a:p>
        </p:txBody>
      </p:sp>
      <p:sp>
        <p:nvSpPr>
          <p:cNvPr id="123" name="Text 9"/>
          <p:cNvSpPr txBox="1"/>
          <p:nvPr/>
        </p:nvSpPr>
        <p:spPr>
          <a:xfrm>
            <a:off x="609599" y="2731889"/>
            <a:ext cx="3691892" cy="4547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700"/>
              </a:lnSpc>
              <a:defRPr b="1" sz="2700">
                <a:latin typeface="Geist"/>
                <a:ea typeface="Geist"/>
                <a:cs typeface="Geist"/>
                <a:sym typeface="Geist"/>
              </a:defRPr>
            </a:lvl1pPr>
          </a:lstStyle>
          <a:p>
            <a:pPr/>
            <a:r>
              <a:t>$4.2B</a:t>
            </a:r>
          </a:p>
        </p:txBody>
      </p:sp>
      <p:sp>
        <p:nvSpPr>
          <p:cNvPr id="124" name="Text 10"/>
          <p:cNvSpPr txBox="1"/>
          <p:nvPr/>
        </p:nvSpPr>
        <p:spPr>
          <a:xfrm>
            <a:off x="609599" y="3249959"/>
            <a:ext cx="3691892" cy="1482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spcBef>
                <a:spcPts val="300"/>
              </a:spcBef>
              <a:defRPr sz="900">
                <a:solidFill>
                  <a:srgbClr val="757575"/>
                </a:solidFill>
                <a:latin typeface="Geist"/>
                <a:ea typeface="Geist"/>
                <a:cs typeface="Geist"/>
                <a:sym typeface="Geist"/>
              </a:defRPr>
            </a:lvl1pPr>
          </a:lstStyle>
          <a:p>
            <a:pPr/>
            <a:r>
              <a:t>European Android tap-to-pay users</a:t>
            </a:r>
          </a:p>
        </p:txBody>
      </p:sp>
      <p:sp>
        <p:nvSpPr>
          <p:cNvPr id="125" name="Text 11"/>
          <p:cNvSpPr/>
          <p:nvPr/>
        </p:nvSpPr>
        <p:spPr>
          <a:xfrm>
            <a:off x="381000" y="3752850"/>
            <a:ext cx="4038600" cy="1257151"/>
          </a:xfrm>
          <a:prstGeom prst="roundRect">
            <a:avLst>
              <a:gd name="adj" fmla="val 9092"/>
            </a:avLst>
          </a:prstGeom>
          <a:solidFill>
            <a:srgbClr val="F5F5F5"/>
          </a:solidFill>
          <a:ln w="12700">
            <a:miter lim="400000"/>
          </a:ln>
        </p:spPr>
        <p:txBody>
          <a:bodyPr lIns="45719" rIns="45719" anchor="ctr"/>
          <a:lstStyle/>
          <a:p>
            <a:pPr/>
          </a:p>
        </p:txBody>
      </p:sp>
      <p:sp>
        <p:nvSpPr>
          <p:cNvPr id="126" name="Shape 12"/>
          <p:cNvSpPr/>
          <p:nvPr/>
        </p:nvSpPr>
        <p:spPr>
          <a:xfrm flipH="1">
            <a:off x="400049" y="3752850"/>
            <a:ext cx="2" cy="1257152"/>
          </a:xfrm>
          <a:prstGeom prst="line">
            <a:avLst/>
          </a:prstGeom>
          <a:ln w="38100">
            <a:solidFill>
              <a:srgbClr val="FF4800"/>
            </a:solidFill>
          </a:ln>
        </p:spPr>
        <p:txBody>
          <a:bodyPr lIns="45719" rIns="45719"/>
          <a:lstStyle/>
          <a:p>
            <a:pPr/>
          </a:p>
        </p:txBody>
      </p:sp>
      <p:sp>
        <p:nvSpPr>
          <p:cNvPr id="127" name="Text 13"/>
          <p:cNvSpPr txBox="1"/>
          <p:nvPr/>
        </p:nvSpPr>
        <p:spPr>
          <a:xfrm>
            <a:off x="609599" y="3943349"/>
            <a:ext cx="3691892" cy="1482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spcBef>
                <a:spcPts val="300"/>
              </a:spcBef>
              <a:defRPr sz="900">
                <a:solidFill>
                  <a:srgbClr val="757575"/>
                </a:solidFill>
                <a:latin typeface="Geist"/>
                <a:ea typeface="Geist"/>
                <a:cs typeface="Geist"/>
                <a:sym typeface="Geist"/>
              </a:defRPr>
            </a:lvl1pPr>
          </a:lstStyle>
          <a:p>
            <a:pPr/>
            <a:r>
              <a:t>SOM - SERVICEABLE OBTAINABLE MARKET</a:t>
            </a:r>
          </a:p>
        </p:txBody>
      </p:sp>
      <p:sp>
        <p:nvSpPr>
          <p:cNvPr id="128" name="Text 14"/>
          <p:cNvSpPr txBox="1"/>
          <p:nvPr/>
        </p:nvSpPr>
        <p:spPr>
          <a:xfrm>
            <a:off x="609599" y="4141439"/>
            <a:ext cx="3691892" cy="4547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3700"/>
              </a:lnSpc>
              <a:defRPr b="1" sz="2700">
                <a:latin typeface="Geist"/>
                <a:ea typeface="Geist"/>
                <a:cs typeface="Geist"/>
                <a:sym typeface="Geist"/>
              </a:defRPr>
            </a:lvl1pPr>
          </a:lstStyle>
          <a:p>
            <a:pPr/>
            <a:r>
              <a:t>$21M</a:t>
            </a:r>
          </a:p>
        </p:txBody>
      </p:sp>
      <p:sp>
        <p:nvSpPr>
          <p:cNvPr id="129" name="Text 15"/>
          <p:cNvSpPr txBox="1"/>
          <p:nvPr/>
        </p:nvSpPr>
        <p:spPr>
          <a:xfrm>
            <a:off x="609599" y="4659510"/>
            <a:ext cx="3691892" cy="1482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spcBef>
                <a:spcPts val="300"/>
              </a:spcBef>
              <a:defRPr sz="900">
                <a:solidFill>
                  <a:srgbClr val="757575"/>
                </a:solidFill>
                <a:latin typeface="Geist"/>
                <a:ea typeface="Geist"/>
                <a:cs typeface="Geist"/>
                <a:sym typeface="Geist"/>
              </a:defRPr>
            </a:lvl1pPr>
          </a:lstStyle>
          <a:p>
            <a:pPr/>
            <a:r>
              <a:t>5% of European Android users willing to pay for privacy</a:t>
            </a:r>
          </a:p>
        </p:txBody>
      </p:sp>
      <p:sp>
        <p:nvSpPr>
          <p:cNvPr id="130" name="Text 16"/>
          <p:cNvSpPr/>
          <p:nvPr/>
        </p:nvSpPr>
        <p:spPr>
          <a:xfrm>
            <a:off x="4724399" y="1801092"/>
            <a:ext cx="4038601" cy="1613621"/>
          </a:xfrm>
          <a:prstGeom prst="roundRect">
            <a:avLst>
              <a:gd name="adj" fmla="val 7083"/>
            </a:avLst>
          </a:prstGeom>
          <a:solidFill>
            <a:srgbClr val="F5F5F5"/>
          </a:solidFill>
          <a:ln w="12700">
            <a:miter lim="400000"/>
          </a:ln>
        </p:spPr>
        <p:txBody>
          <a:bodyPr lIns="45719" rIns="45719" anchor="ctr"/>
          <a:lstStyle/>
          <a:p>
            <a:pPr/>
          </a:p>
        </p:txBody>
      </p:sp>
      <p:sp>
        <p:nvSpPr>
          <p:cNvPr id="131" name="Text 17"/>
          <p:cNvSpPr txBox="1"/>
          <p:nvPr/>
        </p:nvSpPr>
        <p:spPr>
          <a:xfrm>
            <a:off x="4914899" y="2034465"/>
            <a:ext cx="3730754"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spcBef>
                <a:spcPts val="900"/>
              </a:spcBef>
              <a:defRPr b="1" sz="1000">
                <a:solidFill>
                  <a:srgbClr val="FF4800"/>
                </a:solidFill>
                <a:latin typeface="Geist"/>
                <a:ea typeface="Geist"/>
                <a:cs typeface="Geist"/>
                <a:sym typeface="Geist"/>
              </a:defRPr>
            </a:lvl1pPr>
          </a:lstStyle>
          <a:p>
            <a:pPr/>
            <a:r>
              <a:t>Market Tailwinds</a:t>
            </a:r>
          </a:p>
        </p:txBody>
      </p:sp>
      <p:sp>
        <p:nvSpPr>
          <p:cNvPr id="132" name="Text 18"/>
          <p:cNvSpPr txBox="1"/>
          <p:nvPr/>
        </p:nvSpPr>
        <p:spPr>
          <a:xfrm>
            <a:off x="4994338" y="2348006"/>
            <a:ext cx="3571876" cy="7847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85725" indent="-85725">
              <a:lnSpc>
                <a:spcPts val="2100"/>
              </a:lnSpc>
              <a:buSzPct val="100000"/>
              <a:buChar char="•"/>
              <a:defRPr sz="1300">
                <a:latin typeface="Geist"/>
                <a:ea typeface="Geist"/>
                <a:cs typeface="Geist"/>
                <a:sym typeface="Geist"/>
              </a:defRPr>
            </a:pPr>
            <a:r>
              <a:t>71% global smartphone market is Android</a:t>
            </a:r>
          </a:p>
          <a:p>
            <a:pPr marL="85725" indent="-85725">
              <a:lnSpc>
                <a:spcPts val="2100"/>
              </a:lnSpc>
              <a:buSzPct val="100000"/>
              <a:buChar char="•"/>
              <a:defRPr sz="1300">
                <a:latin typeface="Geist"/>
                <a:ea typeface="Geist"/>
                <a:cs typeface="Geist"/>
                <a:sym typeface="Geist"/>
              </a:defRPr>
            </a:pPr>
            <a:r>
              <a:t>EU digital payments growing 15% annually</a:t>
            </a:r>
          </a:p>
          <a:p>
            <a:pPr marL="85725" indent="-85725">
              <a:lnSpc>
                <a:spcPts val="2100"/>
              </a:lnSpc>
              <a:buSzPct val="100000"/>
              <a:buChar char="•"/>
              <a:defRPr sz="1300">
                <a:latin typeface="Geist"/>
                <a:ea typeface="Geist"/>
                <a:cs typeface="Geist"/>
                <a:sym typeface="Geist"/>
              </a:defRPr>
            </a:pPr>
            <a:r>
              <a:t>Pro-privacy, anti-US sentiment in EU</a:t>
            </a:r>
          </a:p>
        </p:txBody>
      </p:sp>
      <p:sp>
        <p:nvSpPr>
          <p:cNvPr id="133" name="Text 19"/>
          <p:cNvSpPr/>
          <p:nvPr/>
        </p:nvSpPr>
        <p:spPr>
          <a:xfrm>
            <a:off x="4724400" y="3567112"/>
            <a:ext cx="4038600" cy="824658"/>
          </a:xfrm>
          <a:prstGeom prst="roundRect">
            <a:avLst>
              <a:gd name="adj" fmla="val 13860"/>
            </a:avLst>
          </a:prstGeom>
          <a:solidFill>
            <a:srgbClr val="FF4800"/>
          </a:solidFill>
          <a:ln w="12700">
            <a:miter lim="400000"/>
          </a:ln>
        </p:spPr>
        <p:txBody>
          <a:bodyPr lIns="45719" rIns="45719" anchor="ctr"/>
          <a:lstStyle/>
          <a:p>
            <a:pPr/>
          </a:p>
        </p:txBody>
      </p:sp>
      <p:sp>
        <p:nvSpPr>
          <p:cNvPr id="134" name="Text 20"/>
          <p:cNvSpPr txBox="1"/>
          <p:nvPr/>
        </p:nvSpPr>
        <p:spPr>
          <a:xfrm>
            <a:off x="4878323" y="3757612"/>
            <a:ext cx="3730753" cy="1976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600"/>
              </a:lnSpc>
              <a:defRPr b="1" sz="1200">
                <a:latin typeface="Geist"/>
                <a:ea typeface="Geist"/>
                <a:cs typeface="Geist"/>
                <a:sym typeface="Geist"/>
              </a:defRPr>
            </a:lvl1pPr>
          </a:lstStyle>
          <a:p>
            <a:pPr/>
            <a:r>
              <a:t>520M Google Wallet users</a:t>
            </a:r>
          </a:p>
        </p:txBody>
      </p:sp>
      <p:sp>
        <p:nvSpPr>
          <p:cNvPr id="135" name="Text 21"/>
          <p:cNvSpPr txBox="1"/>
          <p:nvPr/>
        </p:nvSpPr>
        <p:spPr>
          <a:xfrm>
            <a:off x="4878323" y="4028032"/>
            <a:ext cx="3730753" cy="1583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300"/>
              </a:lnSpc>
              <a:spcBef>
                <a:spcPts val="400"/>
              </a:spcBef>
              <a:defRPr sz="900">
                <a:latin typeface="Geist"/>
                <a:ea typeface="Geist"/>
                <a:cs typeface="Geist"/>
                <a:sym typeface="Geist"/>
              </a:defRPr>
            </a:lvl1pPr>
          </a:lstStyle>
          <a:p>
            <a:pPr/>
            <a:r>
              <a:t>All potential Walt converts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Team</a:t>
            </a:r>
          </a:p>
        </p:txBody>
      </p:sp>
      <p:sp>
        <p:nvSpPr>
          <p:cNvPr id="138" name="Text 1"/>
          <p:cNvSpPr/>
          <p:nvPr/>
        </p:nvSpPr>
        <p:spPr>
          <a:xfrm>
            <a:off x="381000" y="1822251"/>
            <a:ext cx="3600450" cy="2299099"/>
          </a:xfrm>
          <a:prstGeom prst="roundRect">
            <a:avLst>
              <a:gd name="adj" fmla="val 4972"/>
            </a:avLst>
          </a:prstGeom>
          <a:solidFill>
            <a:srgbClr val="F5F5F5"/>
          </a:solidFill>
          <a:ln w="12700">
            <a:miter lim="400000"/>
          </a:ln>
        </p:spPr>
        <p:txBody>
          <a:bodyPr lIns="45719" rIns="45719" anchor="ctr"/>
          <a:lstStyle/>
          <a:p>
            <a:pPr/>
          </a:p>
        </p:txBody>
      </p:sp>
      <p:sp>
        <p:nvSpPr>
          <p:cNvPr id="139" name="Text 2"/>
          <p:cNvSpPr/>
          <p:nvPr/>
        </p:nvSpPr>
        <p:spPr>
          <a:xfrm>
            <a:off x="647700" y="2088951"/>
            <a:ext cx="762000" cy="762001"/>
          </a:xfrm>
          <a:prstGeom prst="roundRect">
            <a:avLst>
              <a:gd name="adj" fmla="val 50000"/>
            </a:avLst>
          </a:prstGeom>
          <a:solidFill>
            <a:srgbClr val="FF4800"/>
          </a:solidFill>
          <a:ln w="12700">
            <a:miter lim="400000"/>
          </a:ln>
        </p:spPr>
        <p:txBody>
          <a:bodyPr lIns="45719" rIns="45719" anchor="ctr"/>
          <a:lstStyle/>
          <a:p>
            <a:pPr/>
          </a:p>
        </p:txBody>
      </p:sp>
      <p:sp>
        <p:nvSpPr>
          <p:cNvPr id="140" name="Text 3"/>
          <p:cNvSpPr txBox="1"/>
          <p:nvPr/>
        </p:nvSpPr>
        <p:spPr>
          <a:xfrm>
            <a:off x="835967" y="2283321"/>
            <a:ext cx="393023" cy="3559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900"/>
              </a:lnSpc>
              <a:defRPr b="1" sz="2100">
                <a:latin typeface="Geist"/>
                <a:ea typeface="Geist"/>
                <a:cs typeface="Geist"/>
                <a:sym typeface="Geist"/>
              </a:defRPr>
            </a:lvl1pPr>
          </a:lstStyle>
          <a:p>
            <a:pPr/>
            <a:r>
              <a:t>CB</a:t>
            </a:r>
          </a:p>
        </p:txBody>
      </p:sp>
      <p:sp>
        <p:nvSpPr>
          <p:cNvPr id="141" name="Text 4"/>
          <p:cNvSpPr txBox="1"/>
          <p:nvPr/>
        </p:nvSpPr>
        <p:spPr>
          <a:xfrm>
            <a:off x="1600199" y="2088951"/>
            <a:ext cx="2156843" cy="2571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100"/>
              </a:lnSpc>
              <a:defRPr b="1" sz="1500">
                <a:latin typeface="Geist"/>
                <a:ea typeface="Geist"/>
                <a:cs typeface="Geist"/>
                <a:sym typeface="Geist"/>
              </a:defRPr>
            </a:lvl1pPr>
          </a:lstStyle>
          <a:p>
            <a:pPr/>
            <a:r>
              <a:t>Cole Bittel</a:t>
            </a:r>
          </a:p>
        </p:txBody>
      </p:sp>
      <p:sp>
        <p:nvSpPr>
          <p:cNvPr id="142" name="Text 5"/>
          <p:cNvSpPr txBox="1"/>
          <p:nvPr/>
        </p:nvSpPr>
        <p:spPr>
          <a:xfrm>
            <a:off x="1600199" y="2431851"/>
            <a:ext cx="2156843" cy="1714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defRPr sz="1000">
                <a:solidFill>
                  <a:srgbClr val="FF4800"/>
                </a:solidFill>
                <a:latin typeface="Geist"/>
                <a:ea typeface="Geist"/>
                <a:cs typeface="Geist"/>
                <a:sym typeface="Geist"/>
              </a:defRPr>
            </a:lvl1pPr>
          </a:lstStyle>
          <a:p>
            <a:pPr/>
            <a:r>
              <a:t>Founder</a:t>
            </a:r>
          </a:p>
        </p:txBody>
      </p:sp>
      <p:sp>
        <p:nvSpPr>
          <p:cNvPr id="143" name="Text 6"/>
          <p:cNvSpPr txBox="1"/>
          <p:nvPr/>
        </p:nvSpPr>
        <p:spPr>
          <a:xfrm>
            <a:off x="1600199" y="2694682"/>
            <a:ext cx="2156843" cy="4885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z="900">
                <a:solidFill>
                  <a:srgbClr val="757575"/>
                </a:solidFill>
                <a:latin typeface="Geist"/>
                <a:ea typeface="Geist"/>
                <a:cs typeface="Geist"/>
                <a:sym typeface="Geist"/>
              </a:defRPr>
            </a:pPr>
            <a:r>
              <a:t>DevOps and Infrastructure Engineer</a:t>
            </a:r>
            <a:br/>
            <a:r>
              <a:t>Former: Pleo, Funding Circle</a:t>
            </a:r>
            <a:br/>
            <a:r>
              <a:t>Current: Legora</a:t>
            </a:r>
          </a:p>
        </p:txBody>
      </p:sp>
      <p:sp>
        <p:nvSpPr>
          <p:cNvPr id="144" name="Shape 7"/>
          <p:cNvSpPr/>
          <p:nvPr/>
        </p:nvSpPr>
        <p:spPr>
          <a:xfrm>
            <a:off x="647700" y="3366194"/>
            <a:ext cx="3067051" cy="1"/>
          </a:xfrm>
          <a:prstGeom prst="line">
            <a:avLst/>
          </a:prstGeom>
          <a:ln>
            <a:solidFill>
              <a:srgbClr val="BDBDBD"/>
            </a:solidFill>
          </a:ln>
        </p:spPr>
        <p:txBody>
          <a:bodyPr lIns="45719" rIns="45719"/>
          <a:lstStyle/>
          <a:p>
            <a:pPr/>
          </a:p>
        </p:txBody>
      </p:sp>
      <p:sp>
        <p:nvSpPr>
          <p:cNvPr id="145" name="Text 8"/>
          <p:cNvSpPr txBox="1"/>
          <p:nvPr/>
        </p:nvSpPr>
        <p:spPr>
          <a:xfrm>
            <a:off x="647699" y="3523357"/>
            <a:ext cx="3128393" cy="1351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00"/>
              </a:lnSpc>
              <a:defRPr sz="800">
                <a:solidFill>
                  <a:srgbClr val="757575"/>
                </a:solidFill>
                <a:latin typeface="Geist"/>
                <a:ea typeface="Geist"/>
                <a:cs typeface="Geist"/>
                <a:sym typeface="Geist"/>
              </a:defRPr>
            </a:lvl1pPr>
          </a:lstStyle>
          <a:p>
            <a:pPr/>
            <a:r>
              <a:t>Embedded Engineering ApS | Copenhagen, Denmark</a:t>
            </a:r>
          </a:p>
        </p:txBody>
      </p:sp>
      <p:sp>
        <p:nvSpPr>
          <p:cNvPr id="146" name="Text 9"/>
          <p:cNvSpPr txBox="1"/>
          <p:nvPr/>
        </p:nvSpPr>
        <p:spPr>
          <a:xfrm>
            <a:off x="647699" y="3708053"/>
            <a:ext cx="3128393" cy="1351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100"/>
              </a:lnSpc>
              <a:spcBef>
                <a:spcPts val="300"/>
              </a:spcBef>
              <a:defRPr sz="800">
                <a:solidFill>
                  <a:srgbClr val="FF4800"/>
                </a:solidFill>
                <a:latin typeface="Geist"/>
                <a:ea typeface="Geist"/>
                <a:cs typeface="Geist"/>
                <a:sym typeface="Geist"/>
              </a:defRPr>
            </a:lvl1pPr>
          </a:lstStyle>
          <a:p>
            <a:pPr/>
            <a:r>
              <a:t>linkedin.com/in/bittelc</a:t>
            </a:r>
          </a:p>
        </p:txBody>
      </p:sp>
      <p:sp>
        <p:nvSpPr>
          <p:cNvPr id="147" name="Text 10"/>
          <p:cNvSpPr/>
          <p:nvPr/>
        </p:nvSpPr>
        <p:spPr>
          <a:xfrm>
            <a:off x="4362450" y="2014825"/>
            <a:ext cx="4400551" cy="867797"/>
          </a:xfrm>
          <a:prstGeom prst="roundRect">
            <a:avLst>
              <a:gd name="adj" fmla="val 13171"/>
            </a:avLst>
          </a:prstGeom>
          <a:solidFill>
            <a:srgbClr val="F5F5F5"/>
          </a:solidFill>
          <a:ln w="12700">
            <a:miter lim="400000"/>
          </a:ln>
        </p:spPr>
        <p:txBody>
          <a:bodyPr lIns="45719" rIns="45719" anchor="ctr"/>
          <a:lstStyle/>
          <a:p>
            <a:pPr/>
          </a:p>
        </p:txBody>
      </p:sp>
      <p:sp>
        <p:nvSpPr>
          <p:cNvPr id="148" name="Text 11"/>
          <p:cNvSpPr txBox="1"/>
          <p:nvPr/>
        </p:nvSpPr>
        <p:spPr>
          <a:xfrm>
            <a:off x="4392714" y="1796362"/>
            <a:ext cx="4022218" cy="1714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400"/>
              </a:lnSpc>
              <a:spcBef>
                <a:spcPts val="900"/>
              </a:spcBef>
              <a:defRPr b="1" sz="1000">
                <a:solidFill>
                  <a:srgbClr val="FF4800"/>
                </a:solidFill>
                <a:latin typeface="Geist"/>
                <a:ea typeface="Geist"/>
                <a:cs typeface="Geist"/>
                <a:sym typeface="Geist"/>
              </a:defRPr>
            </a:lvl1pPr>
          </a:lstStyle>
          <a:p>
            <a:pPr/>
            <a:r>
              <a:t>Key Hire</a:t>
            </a:r>
          </a:p>
        </p:txBody>
      </p:sp>
      <p:sp>
        <p:nvSpPr>
          <p:cNvPr id="149" name="Text 12"/>
          <p:cNvSpPr txBox="1"/>
          <p:nvPr/>
        </p:nvSpPr>
        <p:spPr>
          <a:xfrm>
            <a:off x="4633912" y="2077244"/>
            <a:ext cx="3857626" cy="10514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2100"/>
              </a:lnSpc>
              <a:defRPr sz="1300">
                <a:latin typeface="Geist"/>
                <a:ea typeface="Geist"/>
                <a:cs typeface="Geist"/>
                <a:sym typeface="Geist"/>
              </a:defRPr>
            </a:pPr>
            <a:r>
              <a:t>1. BDR / Partnerships</a:t>
            </a:r>
            <a:br/>
          </a:p>
          <a:p>
            <a:pPr>
              <a:lnSpc>
                <a:spcPts val="2100"/>
              </a:lnSpc>
              <a:defRPr sz="1300">
                <a:latin typeface="Geist"/>
                <a:ea typeface="Geist"/>
                <a:cs typeface="Geist"/>
                <a:sym typeface="Geist"/>
              </a:defRPr>
            </a:pPr>
          </a:p>
        </p:txBody>
      </p:sp>
      <p:sp>
        <p:nvSpPr>
          <p:cNvPr id="150" name="Text 6"/>
          <p:cNvSpPr txBox="1"/>
          <p:nvPr/>
        </p:nvSpPr>
        <p:spPr>
          <a:xfrm>
            <a:off x="4639599" y="2410714"/>
            <a:ext cx="2799311" cy="3234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solidFill>
                  <a:srgbClr val="757575"/>
                </a:solidFill>
                <a:latin typeface="Geist"/>
                <a:ea typeface="Geist"/>
                <a:cs typeface="Geist"/>
                <a:sym typeface="Geist"/>
              </a:defRPr>
            </a:lvl1pPr>
          </a:lstStyle>
          <a:p>
            <a:pPr/>
            <a:r>
              <a:t>Unlocking relationships with banks, enabling bank cards across Europe to be loaded into Walt.</a:t>
            </a:r>
          </a:p>
        </p:txBody>
      </p:sp>
      <p:sp>
        <p:nvSpPr>
          <p:cNvPr id="151" name="Text 10"/>
          <p:cNvSpPr/>
          <p:nvPr/>
        </p:nvSpPr>
        <p:spPr>
          <a:xfrm>
            <a:off x="4362450" y="3033995"/>
            <a:ext cx="4400551" cy="867797"/>
          </a:xfrm>
          <a:prstGeom prst="roundRect">
            <a:avLst>
              <a:gd name="adj" fmla="val 13171"/>
            </a:avLst>
          </a:prstGeom>
          <a:solidFill>
            <a:srgbClr val="F5F5F5"/>
          </a:solidFill>
          <a:ln w="12700">
            <a:miter lim="400000"/>
          </a:ln>
        </p:spPr>
        <p:txBody>
          <a:bodyPr lIns="45719" rIns="45719" anchor="ctr"/>
          <a:lstStyle/>
          <a:p>
            <a:pPr/>
          </a:p>
        </p:txBody>
      </p:sp>
      <p:sp>
        <p:nvSpPr>
          <p:cNvPr id="152" name="Text 12"/>
          <p:cNvSpPr txBox="1"/>
          <p:nvPr/>
        </p:nvSpPr>
        <p:spPr>
          <a:xfrm>
            <a:off x="4633912" y="3096414"/>
            <a:ext cx="3857626" cy="10514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2100"/>
              </a:lnSpc>
              <a:defRPr sz="1300">
                <a:latin typeface="Geist"/>
                <a:ea typeface="Geist"/>
                <a:cs typeface="Geist"/>
                <a:sym typeface="Geist"/>
              </a:defRPr>
            </a:pPr>
            <a:r>
              <a:t>2. Marketing</a:t>
            </a:r>
            <a:br/>
          </a:p>
          <a:p>
            <a:pPr>
              <a:lnSpc>
                <a:spcPts val="2100"/>
              </a:lnSpc>
              <a:defRPr sz="1300">
                <a:latin typeface="Geist"/>
                <a:ea typeface="Geist"/>
                <a:cs typeface="Geist"/>
                <a:sym typeface="Geist"/>
              </a:defRPr>
            </a:pPr>
          </a:p>
        </p:txBody>
      </p:sp>
      <p:sp>
        <p:nvSpPr>
          <p:cNvPr id="153" name="Text 6"/>
          <p:cNvSpPr txBox="1"/>
          <p:nvPr/>
        </p:nvSpPr>
        <p:spPr>
          <a:xfrm>
            <a:off x="4639598" y="3429884"/>
            <a:ext cx="2799312" cy="3234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solidFill>
                  <a:srgbClr val="757575"/>
                </a:solidFill>
                <a:latin typeface="Geist"/>
                <a:ea typeface="Geist"/>
                <a:cs typeface="Geist"/>
                <a:sym typeface="Geist"/>
              </a:defRPr>
            </a:lvl1pPr>
          </a:lstStyle>
          <a:p>
            <a:pPr/>
            <a:r>
              <a:t>Publicizing Walt on Proton, Signal, Brave, and other anti-Google product alternatives.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ext 0"/>
          <p:cNvSpPr txBox="1"/>
          <p:nvPr/>
        </p:nvSpPr>
        <p:spPr>
          <a:xfrm>
            <a:off x="304799" y="304800"/>
            <a:ext cx="4362262" cy="3531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2700"/>
              </a:lnSpc>
              <a:defRPr b="1" sz="2700">
                <a:latin typeface="Geist"/>
                <a:ea typeface="Geist"/>
                <a:cs typeface="Geist"/>
                <a:sym typeface="Geist"/>
              </a:defRPr>
            </a:lvl1pPr>
          </a:lstStyle>
          <a:p>
            <a:pPr/>
            <a:r>
              <a:t>Business Model</a:t>
            </a:r>
          </a:p>
        </p:txBody>
      </p:sp>
      <p:sp>
        <p:nvSpPr>
          <p:cNvPr id="156" name="Text 1"/>
          <p:cNvSpPr txBox="1"/>
          <p:nvPr/>
        </p:nvSpPr>
        <p:spPr>
          <a:xfrm>
            <a:off x="304799" y="723900"/>
            <a:ext cx="8705090" cy="1976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600"/>
              </a:lnSpc>
              <a:spcBef>
                <a:spcPts val="600"/>
              </a:spcBef>
              <a:defRPr sz="1200">
                <a:solidFill>
                  <a:srgbClr val="757575"/>
                </a:solidFill>
                <a:latin typeface="Geist"/>
                <a:ea typeface="Geist"/>
                <a:cs typeface="Geist"/>
                <a:sym typeface="Geist"/>
              </a:defRPr>
            </a:lvl1pPr>
          </a:lstStyle>
          <a:p>
            <a:pPr/>
            <a:r>
              <a:t>Simple pricing that replaces the hidden cost of ad-based wallets.</a:t>
            </a:r>
          </a:p>
        </p:txBody>
      </p:sp>
      <p:sp>
        <p:nvSpPr>
          <p:cNvPr id="157" name="Text 2"/>
          <p:cNvSpPr/>
          <p:nvPr/>
        </p:nvSpPr>
        <p:spPr>
          <a:xfrm>
            <a:off x="381000" y="1937444"/>
            <a:ext cx="3230910" cy="2358183"/>
          </a:xfrm>
          <a:prstGeom prst="roundRect">
            <a:avLst>
              <a:gd name="adj" fmla="val 6463"/>
            </a:avLst>
          </a:prstGeom>
          <a:solidFill>
            <a:srgbClr val="FF4800"/>
          </a:solidFill>
          <a:ln w="12700">
            <a:miter lim="400000"/>
          </a:ln>
        </p:spPr>
        <p:txBody>
          <a:bodyPr lIns="45719" rIns="45719" anchor="ctr"/>
          <a:lstStyle/>
          <a:p>
            <a:pPr/>
          </a:p>
        </p:txBody>
      </p:sp>
      <p:sp>
        <p:nvSpPr>
          <p:cNvPr id="158" name="Text 3"/>
          <p:cNvSpPr txBox="1"/>
          <p:nvPr/>
        </p:nvSpPr>
        <p:spPr>
          <a:xfrm>
            <a:off x="659587" y="2242244"/>
            <a:ext cx="2673737" cy="71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5800"/>
              </a:lnSpc>
              <a:defRPr b="1" sz="4200">
                <a:latin typeface="Geist"/>
                <a:ea typeface="Geist"/>
                <a:cs typeface="Geist"/>
                <a:sym typeface="Geist"/>
              </a:defRPr>
            </a:lvl1pPr>
          </a:lstStyle>
          <a:p>
            <a:pPr/>
            <a:r>
              <a:t>$3</a:t>
            </a:r>
          </a:p>
        </p:txBody>
      </p:sp>
      <p:sp>
        <p:nvSpPr>
          <p:cNvPr id="159" name="Text 4"/>
          <p:cNvSpPr txBox="1"/>
          <p:nvPr/>
        </p:nvSpPr>
        <p:spPr>
          <a:xfrm>
            <a:off x="659587" y="3027015"/>
            <a:ext cx="2673737" cy="220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800"/>
              </a:lnSpc>
              <a:spcBef>
                <a:spcPts val="300"/>
              </a:spcBef>
              <a:defRPr sz="1300">
                <a:latin typeface="Geist"/>
                <a:ea typeface="Geist"/>
                <a:cs typeface="Geist"/>
                <a:sym typeface="Geist"/>
              </a:defRPr>
            </a:lvl1pPr>
          </a:lstStyle>
          <a:p>
            <a:pPr/>
            <a:r>
              <a:t>/month</a:t>
            </a:r>
          </a:p>
        </p:txBody>
      </p:sp>
      <p:sp>
        <p:nvSpPr>
          <p:cNvPr id="160" name="Text 5"/>
          <p:cNvSpPr/>
          <p:nvPr/>
        </p:nvSpPr>
        <p:spPr>
          <a:xfrm>
            <a:off x="1710630" y="3419326"/>
            <a:ext cx="571501" cy="19051"/>
          </a:xfrm>
          <a:prstGeom prst="rect">
            <a:avLst/>
          </a:prstGeom>
          <a:solidFill>
            <a:srgbClr val="000000"/>
          </a:solidFill>
          <a:ln w="12700">
            <a:miter lim="400000"/>
          </a:ln>
        </p:spPr>
        <p:txBody>
          <a:bodyPr lIns="45719" rIns="45719" anchor="ctr"/>
          <a:lstStyle/>
          <a:p>
            <a:pPr/>
          </a:p>
        </p:txBody>
      </p:sp>
      <p:sp>
        <p:nvSpPr>
          <p:cNvPr id="161" name="Text 6"/>
          <p:cNvSpPr txBox="1"/>
          <p:nvPr/>
        </p:nvSpPr>
        <p:spPr>
          <a:xfrm>
            <a:off x="659587" y="3590776"/>
            <a:ext cx="2673737" cy="3721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ts val="1500"/>
              </a:lnSpc>
              <a:defRPr sz="1000">
                <a:latin typeface="Geist"/>
                <a:ea typeface="Geist"/>
                <a:cs typeface="Geist"/>
                <a:sym typeface="Geist"/>
              </a:defRPr>
            </a:lvl1pPr>
          </a:lstStyle>
          <a:p>
            <a:pPr/>
            <a:r>
              <a:t>Privacy you can trust, funded by users who value it.</a:t>
            </a:r>
          </a:p>
        </p:txBody>
      </p:sp>
      <p:sp>
        <p:nvSpPr>
          <p:cNvPr id="162" name="Text 7"/>
          <p:cNvSpPr/>
          <p:nvPr/>
        </p:nvSpPr>
        <p:spPr>
          <a:xfrm>
            <a:off x="3706957" y="1962150"/>
            <a:ext cx="2701220" cy="863889"/>
          </a:xfrm>
          <a:prstGeom prst="roundRect">
            <a:avLst>
              <a:gd name="adj" fmla="val 8820"/>
            </a:avLst>
          </a:prstGeom>
          <a:solidFill>
            <a:srgbClr val="F5F5F5"/>
          </a:solidFill>
          <a:ln w="12700">
            <a:miter lim="400000"/>
          </a:ln>
        </p:spPr>
        <p:txBody>
          <a:bodyPr lIns="45719" rIns="45719" anchor="ctr"/>
          <a:lstStyle/>
          <a:p>
            <a:pPr/>
          </a:p>
        </p:txBody>
      </p:sp>
      <p:sp>
        <p:nvSpPr>
          <p:cNvPr id="163" name="Text 8"/>
          <p:cNvSpPr txBox="1"/>
          <p:nvPr/>
        </p:nvSpPr>
        <p:spPr>
          <a:xfrm>
            <a:off x="3829826" y="2090469"/>
            <a:ext cx="2210791" cy="148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spcBef>
                <a:spcPts val="400"/>
              </a:spcBef>
              <a:defRPr b="1" sz="900">
                <a:solidFill>
                  <a:srgbClr val="FF4800"/>
                </a:solidFill>
                <a:latin typeface="Geist"/>
                <a:ea typeface="Geist"/>
                <a:cs typeface="Geist"/>
                <a:sym typeface="Geist"/>
              </a:defRPr>
            </a:lvl1pPr>
          </a:lstStyle>
          <a:p>
            <a:pPr/>
            <a:r>
              <a:t>Why Subscription?</a:t>
            </a:r>
          </a:p>
        </p:txBody>
      </p:sp>
      <p:sp>
        <p:nvSpPr>
          <p:cNvPr id="164" name="Text 9"/>
          <p:cNvSpPr txBox="1"/>
          <p:nvPr/>
        </p:nvSpPr>
        <p:spPr>
          <a:xfrm>
            <a:off x="3838042" y="2308560"/>
            <a:ext cx="2466532" cy="3234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solidFill>
                  <a:srgbClr val="757575"/>
                </a:solidFill>
                <a:latin typeface="Geist"/>
                <a:ea typeface="Geist"/>
                <a:cs typeface="Geist"/>
                <a:sym typeface="Geist"/>
              </a:defRPr>
            </a:lvl1pPr>
          </a:lstStyle>
          <a:p>
            <a:pPr/>
            <a:r>
              <a:t>Aligns incentives with users. Straightforward relationship between customer and company.</a:t>
            </a:r>
          </a:p>
        </p:txBody>
      </p:sp>
      <p:sp>
        <p:nvSpPr>
          <p:cNvPr id="165" name="Text 10"/>
          <p:cNvSpPr/>
          <p:nvPr/>
        </p:nvSpPr>
        <p:spPr>
          <a:xfrm>
            <a:off x="3720698" y="2945728"/>
            <a:ext cx="2673737" cy="1352570"/>
          </a:xfrm>
          <a:prstGeom prst="roundRect">
            <a:avLst>
              <a:gd name="adj" fmla="val 5884"/>
            </a:avLst>
          </a:prstGeom>
          <a:solidFill>
            <a:srgbClr val="F5F5F5"/>
          </a:solidFill>
          <a:ln w="12700">
            <a:miter lim="400000"/>
          </a:ln>
        </p:spPr>
        <p:txBody>
          <a:bodyPr lIns="45719" rIns="45719" anchor="ctr"/>
          <a:lstStyle/>
          <a:p>
            <a:pPr/>
          </a:p>
        </p:txBody>
      </p:sp>
      <p:sp>
        <p:nvSpPr>
          <p:cNvPr id="166" name="Text 11"/>
          <p:cNvSpPr txBox="1"/>
          <p:nvPr/>
        </p:nvSpPr>
        <p:spPr>
          <a:xfrm>
            <a:off x="3867398" y="3063336"/>
            <a:ext cx="2210790" cy="1482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spcBef>
                <a:spcPts val="400"/>
              </a:spcBef>
              <a:defRPr b="1" sz="900">
                <a:solidFill>
                  <a:srgbClr val="FF4800"/>
                </a:solidFill>
                <a:latin typeface="Geist"/>
                <a:ea typeface="Geist"/>
                <a:cs typeface="Geist"/>
                <a:sym typeface="Geist"/>
              </a:defRPr>
            </a:lvl1pPr>
          </a:lstStyle>
          <a:p>
            <a:pPr/>
            <a:r>
              <a:t>Where It Goes</a:t>
            </a:r>
          </a:p>
        </p:txBody>
      </p:sp>
      <p:sp>
        <p:nvSpPr>
          <p:cNvPr id="167" name="Text 12"/>
          <p:cNvSpPr txBox="1"/>
          <p:nvPr/>
        </p:nvSpPr>
        <p:spPr>
          <a:xfrm>
            <a:off x="3870315" y="3354649"/>
            <a:ext cx="2374504" cy="653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1300"/>
              </a:lnSpc>
              <a:defRPr sz="900">
                <a:solidFill>
                  <a:srgbClr val="757575"/>
                </a:solidFill>
                <a:latin typeface="Geist"/>
                <a:ea typeface="Geist"/>
                <a:cs typeface="Geist"/>
                <a:sym typeface="Geist"/>
              </a:defRPr>
            </a:pPr>
            <a:r>
              <a:t>Salary - Founder and BDR / partnerships hire</a:t>
            </a:r>
          </a:p>
          <a:p>
            <a:pPr>
              <a:lnSpc>
                <a:spcPts val="1300"/>
              </a:lnSpc>
              <a:defRPr sz="900">
                <a:solidFill>
                  <a:srgbClr val="757575"/>
                </a:solidFill>
                <a:latin typeface="Geist"/>
                <a:ea typeface="Geist"/>
                <a:cs typeface="Geist"/>
                <a:sym typeface="Geist"/>
              </a:defRPr>
            </a:pPr>
            <a:br/>
            <a:r>
              <a:t>Aggregator fees- Aggregator (Paymentology) fees based on monthly active users.</a:t>
            </a:r>
          </a:p>
        </p:txBody>
      </p:sp>
      <p:sp>
        <p:nvSpPr>
          <p:cNvPr id="168" name="Text 7"/>
          <p:cNvSpPr/>
          <p:nvPr/>
        </p:nvSpPr>
        <p:spPr>
          <a:xfrm>
            <a:off x="6612262" y="1975186"/>
            <a:ext cx="2347021" cy="1687226"/>
          </a:xfrm>
          <a:prstGeom prst="roundRect">
            <a:avLst>
              <a:gd name="adj" fmla="val 4516"/>
            </a:avLst>
          </a:prstGeom>
          <a:solidFill>
            <a:srgbClr val="F5F5F5"/>
          </a:solidFill>
          <a:ln w="12700">
            <a:miter lim="400000"/>
          </a:ln>
        </p:spPr>
        <p:txBody>
          <a:bodyPr lIns="45719" rIns="45719" anchor="ctr"/>
          <a:lstStyle/>
          <a:p>
            <a:pPr/>
          </a:p>
        </p:txBody>
      </p:sp>
      <p:sp>
        <p:nvSpPr>
          <p:cNvPr id="169" name="Text 8"/>
          <p:cNvSpPr txBox="1"/>
          <p:nvPr/>
        </p:nvSpPr>
        <p:spPr>
          <a:xfrm>
            <a:off x="6744241" y="2153092"/>
            <a:ext cx="2083064" cy="14820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200"/>
              </a:lnSpc>
              <a:spcBef>
                <a:spcPts val="400"/>
              </a:spcBef>
              <a:defRPr b="1" sz="900">
                <a:solidFill>
                  <a:srgbClr val="FF4800"/>
                </a:solidFill>
                <a:latin typeface="Geist"/>
                <a:ea typeface="Geist"/>
                <a:cs typeface="Geist"/>
                <a:sym typeface="Geist"/>
              </a:defRPr>
            </a:lvl1pPr>
          </a:lstStyle>
          <a:p>
            <a:pPr/>
            <a:r>
              <a:t>No Premium Model</a:t>
            </a:r>
          </a:p>
        </p:txBody>
      </p:sp>
      <p:sp>
        <p:nvSpPr>
          <p:cNvPr id="170" name="Text 9"/>
          <p:cNvSpPr txBox="1"/>
          <p:nvPr/>
        </p:nvSpPr>
        <p:spPr>
          <a:xfrm>
            <a:off x="6744241" y="2589445"/>
            <a:ext cx="2083064" cy="818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1300"/>
              </a:lnSpc>
              <a:defRPr sz="900">
                <a:solidFill>
                  <a:srgbClr val="757575"/>
                </a:solidFill>
                <a:latin typeface="Geist"/>
                <a:ea typeface="Geist"/>
                <a:cs typeface="Geist"/>
                <a:sym typeface="Geist"/>
              </a:defRPr>
            </a:lvl1pPr>
          </a:lstStyle>
          <a:p>
            <a:pPr/>
            <a:r>
              <a:t>Expanding the product to include more features and a premium model bloats the target of the product and reduces the trust relationship the product is founded on.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